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3.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s/_rels/slide2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30.jpeg" ContentType="image/jpeg"/>
  <Override PartName="/ppt/media/image27.jpeg" ContentType="image/jpeg"/>
  <Override PartName="/ppt/media/image26.jpeg" ContentType="image/jpeg"/>
  <Override PartName="/ppt/media/image25.jpeg" ContentType="image/jpeg"/>
  <Override PartName="/ppt/media/image22.jpeg" ContentType="image/jpeg"/>
  <Override PartName="/ppt/media/image21.png" ContentType="image/png"/>
  <Override PartName="/ppt/media/image29.jpeg" ContentType="image/jpeg"/>
  <Override PartName="/ppt/media/image20.png" ContentType="image/png"/>
  <Override PartName="/ppt/media/image28.jpeg" ContentType="image/jpeg"/>
  <Override PartName="/ppt/media/image24.jpeg" ContentType="image/jpeg"/>
  <Override PartName="/ppt/media/image19.jpeg" ContentType="image/jpeg"/>
  <Override PartName="/ppt/media/image17.jpeg" ContentType="image/jpeg"/>
  <Override PartName="/ppt/media/image16.jpeg" ContentType="image/jpeg"/>
  <Override PartName="/ppt/media/image23.png" ContentType="image/png"/>
  <Override PartName="/ppt/media/image12.png" ContentType="image/png"/>
  <Override PartName="/ppt/media/image15.jpeg" ContentType="image/jpeg"/>
  <Override PartName="/ppt/media/image13.png" ContentType="image/png"/>
  <Override PartName="/ppt/media/image10.jpeg" ContentType="image/jpeg"/>
  <Override PartName="/ppt/media/image31.png" ContentType="image/png"/>
  <Override PartName="/ppt/media/image8.jpeg" ContentType="image/jpeg"/>
  <Override PartName="/ppt/media/image9.jpeg" ContentType="image/jpeg"/>
  <Override PartName="/ppt/media/image18.jpeg" ContentType="image/jpeg"/>
  <Override PartName="/ppt/media/image6.jpeg" ContentType="image/jpeg"/>
  <Override PartName="/ppt/media/image4.png" ContentType="image/png"/>
  <Override PartName="/ppt/media/image7.png" ContentType="image/png"/>
  <Override PartName="/ppt/media/image5.jpeg" ContentType="image/jpeg"/>
  <Override PartName="/ppt/media/image2.png" ContentType="image/png"/>
  <Override PartName="/ppt/media/image3.jpeg" ContentType="image/jpeg"/>
  <Override PartName="/ppt/media/image14.jpeg" ContentType="image/jpeg"/>
  <Override PartName="/ppt/media/image1.png" ContentType="image/png"/>
  <Override PartName="/ppt/media/image11.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 name="PlaceHolder 1"/>
          <p:cNvSpPr>
            <a:spLocks noGrp="1"/>
          </p:cNvSpPr>
          <p:nvPr>
            <p:ph type="body"/>
          </p:nvPr>
        </p:nvSpPr>
        <p:spPr>
          <a:xfrm>
            <a:off x="756000" y="5078520"/>
            <a:ext cx="6047640" cy="4811040"/>
          </a:xfrm>
          <a:prstGeom prst="rect">
            <a:avLst/>
          </a:prstGeom>
        </p:spPr>
        <p:txBody>
          <a:bodyPr lIns="0" rIns="0" tIns="0" bIns="0"/>
          <a:p>
            <a:r>
              <a:rPr lang="en-AU" sz="2000">
                <a:latin typeface="Arial"/>
              </a:rPr>
              <a:t>Click to edit the notes format</a:t>
            </a:r>
            <a:endParaRPr/>
          </a:p>
        </p:txBody>
      </p:sp>
      <p:sp>
        <p:nvSpPr>
          <p:cNvPr id="49" name="PlaceHolder 2"/>
          <p:cNvSpPr>
            <a:spLocks noGrp="1"/>
          </p:cNvSpPr>
          <p:nvPr>
            <p:ph type="hdr"/>
          </p:nvPr>
        </p:nvSpPr>
        <p:spPr>
          <a:xfrm>
            <a:off x="0" y="0"/>
            <a:ext cx="3280680" cy="534240"/>
          </a:xfrm>
          <a:prstGeom prst="rect">
            <a:avLst/>
          </a:prstGeom>
        </p:spPr>
        <p:txBody>
          <a:bodyPr lIns="0" rIns="0" tIns="0" bIns="0"/>
          <a:p>
            <a:r>
              <a:rPr lang="en-AU" sz="1400">
                <a:latin typeface="Times New Roman"/>
              </a:rPr>
              <a:t>&lt;header&gt;</a:t>
            </a:r>
            <a:endParaRPr/>
          </a:p>
        </p:txBody>
      </p:sp>
      <p:sp>
        <p:nvSpPr>
          <p:cNvPr id="50" name="PlaceHolder 3"/>
          <p:cNvSpPr>
            <a:spLocks noGrp="1"/>
          </p:cNvSpPr>
          <p:nvPr>
            <p:ph type="dt"/>
          </p:nvPr>
        </p:nvSpPr>
        <p:spPr>
          <a:xfrm>
            <a:off x="4278960" y="0"/>
            <a:ext cx="3280680" cy="534240"/>
          </a:xfrm>
          <a:prstGeom prst="rect">
            <a:avLst/>
          </a:prstGeom>
        </p:spPr>
        <p:txBody>
          <a:bodyPr lIns="0" rIns="0" tIns="0" bIns="0"/>
          <a:p>
            <a:pPr algn="r"/>
            <a:r>
              <a:rPr lang="en-AU" sz="1400">
                <a:latin typeface="Times New Roman"/>
              </a:rPr>
              <a:t>&lt;date/time&gt;</a:t>
            </a:r>
            <a:endParaRPr/>
          </a:p>
        </p:txBody>
      </p:sp>
      <p:sp>
        <p:nvSpPr>
          <p:cNvPr id="51" name="PlaceHolder 4"/>
          <p:cNvSpPr>
            <a:spLocks noGrp="1"/>
          </p:cNvSpPr>
          <p:nvPr>
            <p:ph type="ftr"/>
          </p:nvPr>
        </p:nvSpPr>
        <p:spPr>
          <a:xfrm>
            <a:off x="0" y="10157400"/>
            <a:ext cx="3280680" cy="534240"/>
          </a:xfrm>
          <a:prstGeom prst="rect">
            <a:avLst/>
          </a:prstGeom>
        </p:spPr>
        <p:txBody>
          <a:bodyPr lIns="0" rIns="0" tIns="0" bIns="0" anchor="b"/>
          <a:p>
            <a:r>
              <a:rPr lang="en-AU" sz="1400">
                <a:latin typeface="Times New Roman"/>
              </a:rPr>
              <a:t>&lt;footer&gt;</a:t>
            </a:r>
            <a:endParaRPr/>
          </a:p>
        </p:txBody>
      </p:sp>
      <p:sp>
        <p:nvSpPr>
          <p:cNvPr id="52" name="PlaceHolder 5"/>
          <p:cNvSpPr>
            <a:spLocks noGrp="1"/>
          </p:cNvSpPr>
          <p:nvPr>
            <p:ph type="sldNum"/>
          </p:nvPr>
        </p:nvSpPr>
        <p:spPr>
          <a:xfrm>
            <a:off x="4278960" y="10157400"/>
            <a:ext cx="3280680" cy="534240"/>
          </a:xfrm>
          <a:prstGeom prst="rect">
            <a:avLst/>
          </a:prstGeom>
        </p:spPr>
        <p:txBody>
          <a:bodyPr lIns="0" rIns="0" tIns="0" bIns="0" anchor="b"/>
          <a:p>
            <a:pPr algn="r"/>
            <a:fld id="{D0FE4740-2240-4BF4-BC5C-86C3476FFC82}" type="slidenum">
              <a:rPr lang="en-AU"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How do we respond to things that Jesus tells us ?</a:t>
            </a:r>
            <a:endParaRPr/>
          </a:p>
          <a:p>
            <a:r>
              <a:rPr lang="en-AU" sz="2000">
                <a:latin typeface="Arial"/>
              </a:rPr>
              <a:t>Our response is important,</a:t>
            </a:r>
            <a:endParaRPr/>
          </a:p>
          <a:p>
            <a:r>
              <a:rPr lang="en-AU" sz="2000">
                <a:latin typeface="Arial"/>
              </a:rPr>
              <a:t>How we act on the information that Jesus provides determines how we live.</a:t>
            </a:r>
            <a:endParaRPr/>
          </a:p>
          <a:p>
            <a:r>
              <a:rPr lang="en-AU" sz="2000">
                <a:latin typeface="Arial"/>
              </a:rPr>
              <a:t>It also has eternal consequences.</a:t>
            </a:r>
            <a:endParaRPr/>
          </a:p>
        </p:txBody>
      </p:sp>
      <p:sp>
        <p:nvSpPr>
          <p:cNvPr id="161"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20522C09-7B72-4CF0-9004-B419AFECB3E8}" type="slidenum">
              <a:rPr lang="en-AU" sz="1200">
                <a:solidFill>
                  <a:srgbClr val="000000"/>
                </a:solidFill>
                <a:latin typeface="+mn-lt"/>
                <a:ea typeface="+mn-ea"/>
              </a:rPr>
              <a:t>&lt;number&gt;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637200" y="640800"/>
            <a:ext cx="5481360" cy="6485760"/>
          </a:xfrm>
          <a:prstGeom prst="rect">
            <a:avLst/>
          </a:prstGeom>
        </p:spPr>
        <p:txBody>
          <a:bodyPr lIns="0" rIns="0" tIns="0" bIns="0"/>
          <a:p>
            <a:r>
              <a:rPr lang="en-AU" sz="2000">
                <a:latin typeface="Arial"/>
              </a:rPr>
              <a:t>Illustrate that evidence is easy to encapsulate.</a:t>
            </a:r>
            <a:endParaRPr/>
          </a:p>
          <a:p>
            <a:endParaRPr/>
          </a:p>
          <a:p>
            <a:r>
              <a:rPr lang="en-AU" sz="2000">
                <a:latin typeface="Arial"/>
              </a:rPr>
              <a:t>Illudtrate what encapsulate is using the evidence that the workd is round.</a:t>
            </a:r>
            <a:endParaRPr/>
          </a:p>
          <a:p>
            <a:endParaRPr/>
          </a:p>
          <a:p>
            <a:r>
              <a:rPr lang="en-AU" sz="2000">
                <a:latin typeface="Arial"/>
              </a:rPr>
              <a:t>It is easy to put truth into simple terms eg Jesus parables.</a:t>
            </a:r>
            <a:endParaRPr/>
          </a:p>
          <a:p>
            <a:endParaRPr/>
          </a:p>
          <a:p>
            <a:r>
              <a:rPr lang="en-AU" sz="2000">
                <a:latin typeface="Arial"/>
              </a:rPr>
              <a:t>Error has to be masked in many theories. Ask for the evidence of evolution.</a:t>
            </a:r>
            <a:endParaRPr/>
          </a:p>
          <a:p>
            <a:endParaRPr/>
          </a:p>
          <a:p>
            <a:endParaRPr/>
          </a:p>
          <a:p>
            <a:endParaRPr/>
          </a:p>
          <a:p>
            <a:r>
              <a:rPr lang="en-AU" sz="2000">
                <a:latin typeface="Arial"/>
              </a:rPr>
              <a:t>Again evidence becomes a broken crutch to those who doubt.</a:t>
            </a:r>
            <a:endParaRPr/>
          </a:p>
          <a:p>
            <a:r>
              <a:rPr lang="en-AU" sz="2000">
                <a:latin typeface="Arial"/>
              </a:rPr>
              <a:t>Richard wrote the book “The God Delusion” simply to tell the world that all the problems in the world derives from people who believe in God or a god.</a:t>
            </a:r>
            <a:endParaRPr/>
          </a:p>
        </p:txBody>
      </p:sp>
      <p:sp>
        <p:nvSpPr>
          <p:cNvPr id="179"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AB4DB69F-1889-47F6-9FD4-DF23D4515623}" type="slidenum">
              <a:rPr lang="en-AU" sz="1200">
                <a:solidFill>
                  <a:srgbClr val="000000"/>
                </a:solidFill>
                <a:latin typeface="+mn-lt"/>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PlaceHolder 1"/>
          <p:cNvSpPr>
            <a:spLocks noGrp="1"/>
          </p:cNvSpPr>
          <p:nvPr>
            <p:ph type="body"/>
          </p:nvPr>
        </p:nvSpPr>
        <p:spPr>
          <a:xfrm>
            <a:off x="637200" y="640800"/>
            <a:ext cx="5481360" cy="6485760"/>
          </a:xfrm>
          <a:prstGeom prst="rect">
            <a:avLst/>
          </a:prstGeom>
        </p:spPr>
        <p:txBody>
          <a:bodyPr lIns="0" rIns="0" tIns="0" bIns="0"/>
          <a:p>
            <a:r>
              <a:rPr lang="en-AU" sz="2000">
                <a:latin typeface="Arial"/>
              </a:rPr>
              <a:t>Illustrate that evidence is easy to encapsulate.</a:t>
            </a:r>
            <a:endParaRPr/>
          </a:p>
          <a:p>
            <a:endParaRPr/>
          </a:p>
          <a:p>
            <a:r>
              <a:rPr lang="en-AU" sz="2000">
                <a:latin typeface="Arial"/>
              </a:rPr>
              <a:t>Illudtrate what encapsulate is using the evidence that the workd is round.</a:t>
            </a:r>
            <a:endParaRPr/>
          </a:p>
          <a:p>
            <a:endParaRPr/>
          </a:p>
          <a:p>
            <a:r>
              <a:rPr lang="en-AU" sz="2000">
                <a:latin typeface="Arial"/>
              </a:rPr>
              <a:t>It is easy to put truth into simple terms eg Jesus parables.</a:t>
            </a:r>
            <a:endParaRPr/>
          </a:p>
          <a:p>
            <a:endParaRPr/>
          </a:p>
          <a:p>
            <a:r>
              <a:rPr lang="en-AU" sz="2000">
                <a:latin typeface="Arial"/>
              </a:rPr>
              <a:t>Error has to be masked in many theories. Ask for the evidence of evolution.</a:t>
            </a:r>
            <a:endParaRPr/>
          </a:p>
          <a:p>
            <a:endParaRPr/>
          </a:p>
          <a:p>
            <a:endParaRPr/>
          </a:p>
          <a:p>
            <a:endParaRPr/>
          </a:p>
          <a:p>
            <a:r>
              <a:rPr lang="en-AU" sz="2000">
                <a:latin typeface="Arial"/>
              </a:rPr>
              <a:t>Again evidence becomes a broken crutch to those who doubt.</a:t>
            </a:r>
            <a:endParaRPr/>
          </a:p>
          <a:p>
            <a:r>
              <a:rPr lang="en-AU" sz="2000">
                <a:latin typeface="Arial"/>
              </a:rPr>
              <a:t>Richard wrote the book “The God Delusion” simply to tell the world that all the problems in the world derives from people who believe in God or a god.</a:t>
            </a:r>
            <a:endParaRPr/>
          </a:p>
        </p:txBody>
      </p:sp>
      <p:sp>
        <p:nvSpPr>
          <p:cNvPr id="181"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E9CD553F-31A9-427A-AB58-1C8504CFDBDB}" type="slidenum">
              <a:rPr lang="en-AU" sz="1200">
                <a:solidFill>
                  <a:srgbClr val="000000"/>
                </a:solidFill>
                <a:latin typeface="+mn-lt"/>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Again evidence becomes a broken crutch to those who doubt.</a:t>
            </a:r>
            <a:endParaRPr/>
          </a:p>
          <a:p>
            <a:r>
              <a:rPr lang="en-AU" sz="2000">
                <a:latin typeface="Arial"/>
              </a:rPr>
              <a:t>Richard wrote the book “The God Delusion” simply to tell the world that all the problems in the world derives from people who believe in God or a god.</a:t>
            </a:r>
            <a:endParaRPr/>
          </a:p>
        </p:txBody>
      </p:sp>
      <p:sp>
        <p:nvSpPr>
          <p:cNvPr id="183"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F85B3C8D-8B14-4D0A-8056-BEFC58F5038B}" type="slidenum">
              <a:rPr lang="en-AU" sz="1200">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A sad prospect awaits those who practice doubt instead of believe.</a:t>
            </a:r>
            <a:endParaRPr/>
          </a:p>
          <a:p>
            <a:endParaRPr/>
          </a:p>
          <a:p>
            <a:r>
              <a:rPr lang="en-AU" sz="2000">
                <a:latin typeface="Arial"/>
              </a:rPr>
              <a:t>If you want to stubbornly go down the path of dibelief and doubt or if you want to persisit along a course of disbelief and doubt, you will start finding enough hooks on which to hang your garments of doubt. Things like evolution and similar theories become easier to “understand” when you persist on a course of doubt.  When God tried to warn Eve about doubt and deception she persisted on a certain course</a:t>
            </a:r>
            <a:endParaRPr/>
          </a:p>
        </p:txBody>
      </p:sp>
      <p:sp>
        <p:nvSpPr>
          <p:cNvPr id="185"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CFBB7477-F2AB-40EA-A78B-BC1B7780E2F7}" type="slidenum">
              <a:rPr lang="en-AU" sz="1200">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685800" y="432000"/>
            <a:ext cx="5481360" cy="8021160"/>
          </a:xfrm>
          <a:prstGeom prst="rect">
            <a:avLst/>
          </a:prstGeom>
        </p:spPr>
        <p:txBody>
          <a:bodyPr lIns="0" rIns="0" tIns="0" bIns="0"/>
          <a:p>
            <a:r>
              <a:rPr lang="en-AU" sz="2000">
                <a:latin typeface="Arial"/>
              </a:rPr>
              <a:t>Signs and wonders - “Evidence”</a:t>
            </a:r>
            <a:endParaRPr/>
          </a:p>
          <a:p>
            <a:endParaRPr/>
          </a:p>
          <a:p>
            <a:r>
              <a:rPr lang="en-AU" sz="2000">
                <a:latin typeface="Arial"/>
              </a:rPr>
              <a:t>You see I first want all the evidence that Jesus can and will……</a:t>
            </a:r>
            <a:endParaRPr/>
          </a:p>
          <a:p>
            <a:r>
              <a:rPr lang="en-AU" sz="2000">
                <a:latin typeface="Arial"/>
              </a:rPr>
              <a:t>Before I believe and surrender all to Jesus…..</a:t>
            </a:r>
            <a:endParaRPr/>
          </a:p>
          <a:p>
            <a:r>
              <a:rPr lang="en-AU" sz="2000">
                <a:latin typeface="Arial"/>
              </a:rPr>
              <a:t>I am not willing to risk all on this this.</a:t>
            </a:r>
            <a:endParaRPr/>
          </a:p>
          <a:p>
            <a:r>
              <a:rPr lang="en-AU" sz="2000">
                <a:latin typeface="Arial"/>
              </a:rPr>
              <a:t>We go into defence mode keep ourselves “protected”, isolated, indifferent</a:t>
            </a:r>
            <a:endParaRPr/>
          </a:p>
          <a:p>
            <a:r>
              <a:rPr lang="en-AU" sz="2000">
                <a:latin typeface="Arial"/>
              </a:rPr>
              <a:t>We hold back and slow down just before we hit the ramp.</a:t>
            </a:r>
            <a:endParaRPr/>
          </a:p>
          <a:p>
            <a:r>
              <a:rPr lang="en-AU" sz="2000">
                <a:latin typeface="Arial"/>
              </a:rPr>
              <a:t>After all that Jesus has done for us.</a:t>
            </a:r>
            <a:endParaRPr/>
          </a:p>
          <a:p>
            <a:r>
              <a:rPr lang="en-AU" sz="2000">
                <a:latin typeface="Arial"/>
              </a:rPr>
              <a:t>After clearly demonstrating to Thomas and the disciples that “I am the Way the Truth and the Life “ – John 14:6</a:t>
            </a:r>
            <a:endParaRPr/>
          </a:p>
        </p:txBody>
      </p:sp>
      <p:sp>
        <p:nvSpPr>
          <p:cNvPr id="187"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E05CA7D3-7297-4013-81B0-0817E28985A3}" type="slidenum">
              <a:rPr lang="en-AU" sz="1200">
                <a:solidFill>
                  <a:srgbClr val="000000"/>
                </a:solidFill>
                <a:latin typeface="+mn-lt"/>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Thomas never spent enough time with christ and allowed belief to flourish. Instead he remained a skeptic relying on his perception of evidence.</a:t>
            </a:r>
            <a:endParaRPr/>
          </a:p>
          <a:p>
            <a:r>
              <a:rPr lang="en-AU" sz="2000">
                <a:latin typeface="Arial"/>
              </a:rPr>
              <a:t>Like Pharisees, Richard Dawkins Thomas also falls into this trap and asks for the evidence</a:t>
            </a:r>
            <a:endParaRPr/>
          </a:p>
          <a:p>
            <a:endParaRPr/>
          </a:p>
          <a:p>
            <a:pPr>
              <a:lnSpc>
                <a:spcPct val="100000"/>
              </a:lnSpc>
            </a:pPr>
            <a:r>
              <a:rPr lang="en-AU" sz="1200">
                <a:latin typeface="Arial"/>
              </a:rPr>
              <a:t>Unlike Thomas and the Pharisees, the paralytic at the pool of Bethesda does not ask for evidence but immediately obeys.</a:t>
            </a:r>
            <a:endParaRPr/>
          </a:p>
          <a:p>
            <a:pPr>
              <a:lnSpc>
                <a:spcPct val="100000"/>
              </a:lnSpc>
            </a:pPr>
            <a:r>
              <a:rPr lang="en-AU" sz="1200">
                <a:latin typeface="Arial"/>
              </a:rPr>
              <a:t>The dearth/lack/under-resource is experienced when we do not believe Jesus at His word.</a:t>
            </a:r>
            <a:endParaRPr/>
          </a:p>
          <a:p>
            <a:pPr>
              <a:lnSpc>
                <a:spcPct val="100000"/>
              </a:lnSpc>
            </a:pPr>
            <a:r>
              <a:rPr lang="en-AU" sz="1200">
                <a:latin typeface="Arial"/>
              </a:rPr>
              <a:t>We distance our selves from a vital or THE Vital life force when we excersize doubt.</a:t>
            </a:r>
            <a:endParaRPr/>
          </a:p>
          <a:p>
            <a:pPr>
              <a:lnSpc>
                <a:spcPct val="100000"/>
              </a:lnSpc>
            </a:pPr>
            <a:r>
              <a:rPr lang="en-AU" sz="1200">
                <a:latin typeface="Arial"/>
              </a:rPr>
              <a:t>In this instance evidence does not assist or help but rather it hangs around likea broken crutch.</a:t>
            </a:r>
            <a:endParaRPr/>
          </a:p>
          <a:p>
            <a:pPr>
              <a:lnSpc>
                <a:spcPct val="100000"/>
              </a:lnSpc>
            </a:pPr>
            <a:r>
              <a:rPr lang="en-AU" sz="1200">
                <a:latin typeface="Arial"/>
              </a:rPr>
              <a:t>We become impoverished and bankrupt when we excersize doubt.</a:t>
            </a:r>
            <a:endParaRPr/>
          </a:p>
          <a:p>
            <a:pPr>
              <a:lnSpc>
                <a:spcPct val="100000"/>
              </a:lnSpc>
            </a:pPr>
            <a:endParaRPr/>
          </a:p>
        </p:txBody>
      </p:sp>
      <p:sp>
        <p:nvSpPr>
          <p:cNvPr id="189"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9C47EB01-86D7-49DB-A958-7B4499F34D9C}" type="slidenum">
              <a:rPr lang="en-AU" sz="1200">
                <a:solidFill>
                  <a:srgbClr val="000000"/>
                </a:solidFill>
                <a:latin typeface="+mn-lt"/>
                <a:ea typeface="+mn-ea"/>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PlaceHolder 1"/>
          <p:cNvSpPr>
            <a:spLocks noGrp="1"/>
          </p:cNvSpPr>
          <p:nvPr>
            <p:ph type="body"/>
          </p:nvPr>
        </p:nvSpPr>
        <p:spPr>
          <a:xfrm>
            <a:off x="707400" y="864000"/>
            <a:ext cx="5481360" cy="6836760"/>
          </a:xfrm>
          <a:prstGeom prst="rect">
            <a:avLst/>
          </a:prstGeom>
        </p:spPr>
        <p:txBody>
          <a:bodyPr lIns="0" rIns="0" tIns="0" bIns="0"/>
          <a:p>
            <a:r>
              <a:rPr lang="en-AU" sz="2000">
                <a:latin typeface="Arial"/>
              </a:rPr>
              <a:t>As we see in John 11:14,15 Jesus said “</a:t>
            </a:r>
            <a:r>
              <a:rPr lang="en-AU" sz="1200">
                <a:latin typeface="Arial"/>
              </a:rPr>
              <a:t>And I am glad for your sakes that I was not there, </a:t>
            </a:r>
            <a:r>
              <a:rPr lang="en-AU" sz="1200">
                <a:solidFill>
                  <a:srgbClr val="ff0000"/>
                </a:solidFill>
                <a:latin typeface="Arial"/>
              </a:rPr>
              <a:t>that you may believe. Nevertheless let us go to him.” </a:t>
            </a:r>
            <a:endParaRPr/>
          </a:p>
          <a:p>
            <a:endParaRPr/>
          </a:p>
          <a:p>
            <a:r>
              <a:rPr lang="en-AU" sz="1200">
                <a:solidFill>
                  <a:srgbClr val="ff0000"/>
                </a:solidFill>
                <a:latin typeface="Arial"/>
              </a:rPr>
              <a:t>Jesus was very prepared to provide the Evidence, a sign, that He was the Son of God….The very One !!!</a:t>
            </a:r>
            <a:endParaRPr/>
          </a:p>
          <a:p>
            <a:endParaRPr/>
          </a:p>
          <a:p>
            <a:r>
              <a:rPr lang="en-AU" sz="1200">
                <a:solidFill>
                  <a:srgbClr val="ff0000"/>
                </a:solidFill>
                <a:latin typeface="Arial"/>
              </a:rPr>
              <a:t>He had no problem providing Israel with Evidence before he asked them to Believe that He will provide the victory of Canaan with their Giants and All.</a:t>
            </a:r>
            <a:endParaRPr/>
          </a:p>
          <a:p>
            <a:r>
              <a:rPr lang="en-AU" sz="1200">
                <a:solidFill>
                  <a:srgbClr val="ff0000"/>
                </a:solidFill>
                <a:latin typeface="Arial"/>
              </a:rPr>
              <a:t>He had no problem providing even the Pharisees and Scribes with Evidence, or a Sign as they called it, with all the wonderful miracles</a:t>
            </a:r>
            <a:endParaRPr/>
          </a:p>
          <a:p>
            <a:r>
              <a:rPr lang="en-AU" sz="1200">
                <a:solidFill>
                  <a:srgbClr val="ff0000"/>
                </a:solidFill>
                <a:latin typeface="Arial"/>
              </a:rPr>
              <a:t>God has provided us with evidence of His omnipotence and supreme divinity in the natural world. The evidences of His design are boundless both in nature and in His Word.</a:t>
            </a:r>
            <a:endParaRPr/>
          </a:p>
          <a:p>
            <a:r>
              <a:rPr lang="en-AU" sz="1200">
                <a:solidFill>
                  <a:srgbClr val="ff0000"/>
                </a:solidFill>
                <a:latin typeface="Arial"/>
              </a:rPr>
              <a:t>God would not let Israel leave Egypt without evidence of power and glory.</a:t>
            </a:r>
            <a:endParaRPr/>
          </a:p>
          <a:p>
            <a:r>
              <a:rPr lang="en-AU" sz="1200">
                <a:solidFill>
                  <a:srgbClr val="ff0000"/>
                </a:solidFill>
                <a:latin typeface="Arial"/>
              </a:rPr>
              <a:t>Throughout the their journey to the promise land Israel continually experienced God’s presence and His power.</a:t>
            </a:r>
            <a:endParaRPr/>
          </a:p>
          <a:p>
            <a:r>
              <a:rPr lang="en-AU" sz="1200">
                <a:solidFill>
                  <a:srgbClr val="ff0000"/>
                </a:solidFill>
                <a:latin typeface="Arial"/>
              </a:rPr>
              <a:t>In the experience of Thomas and at the ressurection of Lazerus, Thomas saw that Jesus had power over death.</a:t>
            </a:r>
            <a:endParaRPr/>
          </a:p>
          <a:p>
            <a:r>
              <a:rPr lang="en-AU" sz="1200">
                <a:solidFill>
                  <a:srgbClr val="ff0000"/>
                </a:solidFill>
                <a:latin typeface="Arial"/>
              </a:rPr>
              <a:t>My Christian Friends today I tell you that Jesus has in no doubt provided the evidence.</a:t>
            </a:r>
            <a:endParaRPr/>
          </a:p>
          <a:p>
            <a:endParaRPr/>
          </a:p>
          <a:p>
            <a:r>
              <a:rPr lang="en-AU" sz="1500">
                <a:solidFill>
                  <a:srgbClr val="ff0000"/>
                </a:solidFill>
                <a:latin typeface="Arial"/>
              </a:rPr>
              <a:t>BUT Do you really want to go through life testing everything that Jesus says ?</a:t>
            </a:r>
            <a:endParaRPr/>
          </a:p>
          <a:p>
            <a:r>
              <a:rPr lang="en-AU" sz="1500">
                <a:solidFill>
                  <a:srgbClr val="ff0000"/>
                </a:solidFill>
                <a:latin typeface="Arial"/>
              </a:rPr>
              <a:t>Always hesitating between dilemma ?  Not finding peace and security in the words of Jesus but having to test your footing all the way through life's journery  </a:t>
            </a:r>
            <a:endParaRPr/>
          </a:p>
          <a:p>
            <a:r>
              <a:rPr lang="en-AU" sz="1500">
                <a:solidFill>
                  <a:srgbClr val="ff0000"/>
                </a:solidFill>
                <a:latin typeface="Arial"/>
              </a:rPr>
              <a:t>.</a:t>
            </a:r>
            <a:endParaRPr/>
          </a:p>
          <a:p>
            <a:r>
              <a:rPr lang="en-AU" sz="1200">
                <a:solidFill>
                  <a:srgbClr val="ff0000"/>
                </a:solidFill>
                <a:latin typeface="Arial"/>
              </a:rPr>
              <a:t>Jesus has know problem providing you with the Evidence, but today He calls you to believe. Because believing is the key to life. </a:t>
            </a:r>
            <a:endParaRPr/>
          </a:p>
          <a:p>
            <a:r>
              <a:rPr lang="en-AU" sz="1200">
                <a:solidFill>
                  <a:srgbClr val="ff0000"/>
                </a:solidFill>
                <a:latin typeface="Arial"/>
              </a:rPr>
              <a:t>It is the key to eternal life.</a:t>
            </a:r>
            <a:endParaRPr/>
          </a:p>
          <a:p>
            <a:endParaRPr/>
          </a:p>
          <a:p>
            <a:r>
              <a:rPr lang="en-AU" sz="1200">
                <a:solidFill>
                  <a:srgbClr val="ff0000"/>
                </a:solidFill>
                <a:latin typeface="Arial"/>
              </a:rPr>
              <a:t>When you believe you do not have to go through life testing every word.</a:t>
            </a:r>
            <a:endParaRPr/>
          </a:p>
          <a:p>
            <a:endParaRPr/>
          </a:p>
          <a:p>
            <a:r>
              <a:rPr lang="en-AU" sz="3200">
                <a:solidFill>
                  <a:srgbClr val="ff0000"/>
                </a:solidFill>
                <a:latin typeface="Arial"/>
              </a:rPr>
              <a:t>Teach your children to trust in the words of Jesus</a:t>
            </a:r>
            <a:endParaRPr/>
          </a:p>
        </p:txBody>
      </p:sp>
      <p:sp>
        <p:nvSpPr>
          <p:cNvPr id="191"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670CDADD-6148-418E-8C28-79AAAC2DEDFD}" type="slidenum">
              <a:rPr lang="en-AU" sz="1200">
                <a:solidFill>
                  <a:srgbClr val="000000"/>
                </a:solidFill>
                <a:latin typeface="+mn-lt"/>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PlaceHolder 1"/>
          <p:cNvSpPr>
            <a:spLocks noGrp="1"/>
          </p:cNvSpPr>
          <p:nvPr>
            <p:ph type="body"/>
          </p:nvPr>
        </p:nvSpPr>
        <p:spPr>
          <a:xfrm>
            <a:off x="685800" y="504000"/>
            <a:ext cx="5481360" cy="7949160"/>
          </a:xfrm>
          <a:prstGeom prst="rect">
            <a:avLst/>
          </a:prstGeom>
        </p:spPr>
        <p:txBody>
          <a:bodyPr lIns="0" rIns="0" tIns="0" bIns="0"/>
          <a:p>
            <a:endParaRPr/>
          </a:p>
          <a:p>
            <a:endParaRPr/>
          </a:p>
          <a:p>
            <a:endParaRPr/>
          </a:p>
          <a:p>
            <a:endParaRPr/>
          </a:p>
          <a:p>
            <a:endParaRPr/>
          </a:p>
          <a:p>
            <a:r>
              <a:rPr lang="en-AU" sz="1300">
                <a:solidFill>
                  <a:srgbClr val="000000"/>
                </a:solidFill>
                <a:latin typeface="Arial"/>
              </a:rPr>
              <a:t>For Old Testament text we usually look at ancient Hebrew or Aramaic text but I think that even the Greek gives us a good idea too.</a:t>
            </a:r>
            <a:endParaRPr/>
          </a:p>
          <a:p>
            <a:endParaRPr/>
          </a:p>
          <a:p>
            <a:r>
              <a:rPr lang="en-AU" sz="1300">
                <a:solidFill>
                  <a:srgbClr val="000000"/>
                </a:solidFill>
                <a:latin typeface="Arial"/>
              </a:rPr>
              <a:t>And Elijah came unto all the people, and said, How long halt ye between two opinions? if the Lord be God, follow him: but if Baal, then follow him. And the people answered him not a word.   1 Kings 18:21  KJV</a:t>
            </a:r>
            <a:endParaRPr/>
          </a:p>
          <a:p>
            <a:endParaRPr/>
          </a:p>
          <a:p>
            <a:endParaRPr/>
          </a:p>
          <a:p>
            <a:r>
              <a:rPr lang="en-AU" sz="1300" u="sng">
                <a:solidFill>
                  <a:srgbClr val="000000"/>
                </a:solidFill>
                <a:latin typeface="Arial"/>
              </a:rPr>
              <a:t>Amplified &amp; ASV  Bible actually uses the word “hesitate”</a:t>
            </a:r>
            <a:endParaRPr/>
          </a:p>
          <a:p>
            <a:r>
              <a:rPr lang="en-AU" sz="1300">
                <a:solidFill>
                  <a:srgbClr val="000000"/>
                </a:solidFill>
                <a:latin typeface="Arial"/>
              </a:rPr>
              <a:t>Elijah approached all the people and said, “How long will you hesitate between two opinions? If the Lord is God, follow Him; but if Baal, follow him.”  1 Kings 18:21</a:t>
            </a:r>
            <a:endParaRPr/>
          </a:p>
          <a:p>
            <a:endParaRPr/>
          </a:p>
          <a:p>
            <a:endParaRPr/>
          </a:p>
          <a:p>
            <a:r>
              <a:rPr lang="en-AU" sz="1300">
                <a:solidFill>
                  <a:srgbClr val="000000"/>
                </a:solidFill>
                <a:latin typeface="Candara"/>
              </a:rPr>
              <a:t>Neither Hot nor Cold  Rev 3</a:t>
            </a:r>
            <a:endParaRPr/>
          </a:p>
          <a:p>
            <a:r>
              <a:rPr lang="en-AU" sz="1300">
                <a:solidFill>
                  <a:srgbClr val="000000"/>
                </a:solidFill>
                <a:latin typeface="Candara"/>
              </a:rPr>
              <a:t>I know your deeds, that you are neither cold nor hot; I wish that you were cold or hot. 16 So because you are lukewarm, and neither hot nor cold, I will [l]spit you out of My mouth.  Revelation 3:15,16</a:t>
            </a:r>
            <a:endParaRPr/>
          </a:p>
          <a:p>
            <a:endParaRPr/>
          </a:p>
          <a:p>
            <a:endParaRPr/>
          </a:p>
          <a:p>
            <a:r>
              <a:rPr lang="en-AU" sz="1300">
                <a:solidFill>
                  <a:srgbClr val="000000"/>
                </a:solidFill>
                <a:latin typeface="Candara"/>
              </a:rPr>
              <a:t>The Hebrew word for “Doubt” brings in another dimension with a word that almost means “dilemma”</a:t>
            </a:r>
            <a:endParaRPr/>
          </a:p>
          <a:p>
            <a:endParaRPr/>
          </a:p>
          <a:p>
            <a:r>
              <a:rPr lang="en-AU" sz="1300">
                <a:solidFill>
                  <a:srgbClr val="000000"/>
                </a:solidFill>
                <a:latin typeface="Candara"/>
              </a:rPr>
              <a:t>Deuteronomy 28 - “You shall always remain in dilemma”</a:t>
            </a:r>
            <a:endParaRPr/>
          </a:p>
        </p:txBody>
      </p:sp>
      <p:sp>
        <p:nvSpPr>
          <p:cNvPr id="193"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4290AD53-6E51-4F71-B3C0-3D3645C90856}" type="slidenum">
              <a:rPr lang="en-AU" sz="1200">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PlaceHolder 1"/>
          <p:cNvSpPr>
            <a:spLocks noGrp="1"/>
          </p:cNvSpPr>
          <p:nvPr>
            <p:ph type="body"/>
          </p:nvPr>
        </p:nvSpPr>
        <p:spPr>
          <a:xfrm>
            <a:off x="685800" y="4343400"/>
            <a:ext cx="5481360" cy="4109760"/>
          </a:xfrm>
          <a:prstGeom prst="rect">
            <a:avLst/>
          </a:prstGeom>
        </p:spPr>
        <p:txBody>
          <a:bodyPr lIns="0" rIns="0" tIns="0" bIns="0"/>
          <a:p>
            <a:r>
              <a:rPr lang="en-AU" sz="1000">
                <a:latin typeface="Arial"/>
              </a:rPr>
              <a:t>Thomas the skeptic.</a:t>
            </a:r>
            <a:endParaRPr/>
          </a:p>
          <a:p>
            <a:r>
              <a:rPr lang="en-AU" sz="1000">
                <a:latin typeface="Arial"/>
              </a:rPr>
              <a:t>The one who casts doubt</a:t>
            </a:r>
            <a:endParaRPr/>
          </a:p>
          <a:p>
            <a:endParaRPr/>
          </a:p>
          <a:p>
            <a:r>
              <a:rPr lang="en-AU" sz="1000">
                <a:latin typeface="Arial"/>
              </a:rPr>
              <a:t>Thomas hears that Jesus finally decides to return to Bethany. </a:t>
            </a:r>
            <a:endParaRPr/>
          </a:p>
          <a:p>
            <a:r>
              <a:rPr lang="en-AU" sz="1000">
                <a:latin typeface="Arial"/>
              </a:rPr>
              <a:t>Thomas in response mutter doubt and discouragment to the other Disciples.</a:t>
            </a:r>
            <a:endParaRPr/>
          </a:p>
          <a:p>
            <a:endParaRPr/>
          </a:p>
          <a:p>
            <a:endParaRPr/>
          </a:p>
          <a:p>
            <a:r>
              <a:rPr lang="en-AU" sz="1000">
                <a:latin typeface="Arial"/>
              </a:rPr>
              <a:t>But Jesus has another plan. </a:t>
            </a:r>
            <a:endParaRPr/>
          </a:p>
          <a:p>
            <a:r>
              <a:rPr lang="en-AU" sz="1000">
                <a:latin typeface="Arial"/>
              </a:rPr>
              <a:t>His plan is to fully reveal the glory of God.</a:t>
            </a:r>
            <a:endParaRPr/>
          </a:p>
          <a:p>
            <a:r>
              <a:rPr lang="en-AU" sz="1000">
                <a:latin typeface="Arial"/>
              </a:rPr>
              <a:t>His plan is to provide Hope </a:t>
            </a:r>
            <a:endParaRPr/>
          </a:p>
          <a:p>
            <a:endParaRPr/>
          </a:p>
          <a:p>
            <a:r>
              <a:rPr lang="en-AU" sz="1000">
                <a:latin typeface="Arial"/>
              </a:rPr>
              <a:t>In John 11 Jesus that I am glad that I was not there.  I allowed Lazerus to die because I have something to show you.</a:t>
            </a:r>
            <a:endParaRPr/>
          </a:p>
          <a:p>
            <a:r>
              <a:rPr lang="en-AU" sz="1000">
                <a:latin typeface="Arial"/>
              </a:rPr>
              <a:t>There is some information that you, Thomas need to know about Me.</a:t>
            </a:r>
            <a:endParaRPr/>
          </a:p>
          <a:p>
            <a:endParaRPr/>
          </a:p>
          <a:p>
            <a:r>
              <a:rPr lang="en-AU" sz="1000">
                <a:latin typeface="Arial"/>
              </a:rPr>
              <a:t>On a later occasion in John 14:5 we say again Thomas casting doubt.</a:t>
            </a:r>
            <a:endParaRPr/>
          </a:p>
          <a:p>
            <a:endParaRPr/>
          </a:p>
          <a:p>
            <a:r>
              <a:rPr lang="en-AU" sz="1000">
                <a:latin typeface="Arial"/>
              </a:rPr>
              <a:t>Jesus says in “In my house are many mansions, If it were not so I would have told you….I go to prepare a place for you…</a:t>
            </a:r>
            <a:endParaRPr/>
          </a:p>
          <a:p>
            <a:endParaRPr/>
          </a:p>
          <a:p>
            <a:r>
              <a:rPr lang="en-AU" sz="1000">
                <a:latin typeface="Arial"/>
              </a:rPr>
              <a:t>But Thomas response was:</a:t>
            </a:r>
            <a:endParaRPr/>
          </a:p>
          <a:p>
            <a:endParaRPr/>
          </a:p>
          <a:p>
            <a:r>
              <a:rPr lang="en-AU" sz="1000">
                <a:latin typeface="Arial"/>
              </a:rPr>
              <a:t>“</a:t>
            </a:r>
            <a:r>
              <a:rPr lang="en-AU" sz="1000">
                <a:latin typeface="Arial"/>
              </a:rPr>
              <a:t>Lord we do not know where You are going and how can we know the way ?</a:t>
            </a:r>
            <a:endParaRPr/>
          </a:p>
          <a:p>
            <a:endParaRPr/>
          </a:p>
          <a:p>
            <a:r>
              <a:rPr lang="en-AU" sz="1000">
                <a:latin typeface="Arial"/>
              </a:rPr>
              <a:t>Jesus replies :  I am the Way, the Truth and the LIFE (In other words the One who provides life)</a:t>
            </a:r>
            <a:endParaRPr/>
          </a:p>
        </p:txBody>
      </p:sp>
      <p:sp>
        <p:nvSpPr>
          <p:cNvPr id="163"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1C691FEB-A5A9-412A-B13F-9BD2202A12EB}" type="slidenum">
              <a:rPr lang="en-AU" sz="1200">
                <a:solidFill>
                  <a:srgbClr val="000000"/>
                </a:solidFill>
                <a:latin typeface="+mn-lt"/>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360000" y="208440"/>
            <a:ext cx="5481360" cy="4109760"/>
          </a:xfrm>
          <a:prstGeom prst="rect">
            <a:avLst/>
          </a:prstGeom>
        </p:spPr>
        <p:txBody>
          <a:bodyPr lIns="0" rIns="0" tIns="0" bIns="0"/>
          <a:p>
            <a:r>
              <a:rPr lang="en-AU" sz="1300">
                <a:latin typeface="Arial"/>
              </a:rPr>
              <a:t>We will see in the Bible that the words or concepts of “Believe” and Salvation/ Eternal are very closely connected in the Bible</a:t>
            </a:r>
            <a:endParaRPr/>
          </a:p>
          <a:p>
            <a:endParaRPr/>
          </a:p>
          <a:p>
            <a:r>
              <a:rPr lang="en-AU" sz="1300">
                <a:latin typeface="Arial"/>
              </a:rPr>
              <a:t>Believe in the Lord Jesus Christ and thou shall be saved  Acts </a:t>
            </a:r>
            <a:endParaRPr/>
          </a:p>
          <a:p>
            <a:r>
              <a:rPr lang="en-AU" sz="1300">
                <a:latin typeface="Arial"/>
              </a:rPr>
              <a:t>whosever believe in Him shall not perish but shall have everlasting life John 3:16</a:t>
            </a:r>
            <a:endParaRPr/>
          </a:p>
          <a:p>
            <a:r>
              <a:rPr lang="en-AU" sz="1200">
                <a:solidFill>
                  <a:srgbClr val="000000"/>
                </a:solidFill>
                <a:latin typeface="+mn-lt"/>
                <a:ea typeface="+mn-ea"/>
              </a:rPr>
              <a:t>…</a:t>
            </a:r>
            <a:r>
              <a:rPr lang="en-AU" sz="1200">
                <a:solidFill>
                  <a:srgbClr val="000000"/>
                </a:solidFill>
                <a:latin typeface="+mn-lt"/>
                <a:ea typeface="+mn-ea"/>
              </a:rPr>
              <a:t>..by believing you may have life in His name.  John 20:31</a:t>
            </a:r>
            <a:endParaRPr/>
          </a:p>
          <a:p>
            <a:r>
              <a:rPr lang="en-AU" sz="1200">
                <a:solidFill>
                  <a:srgbClr val="000000"/>
                </a:solidFill>
                <a:latin typeface="+mn-lt"/>
                <a:ea typeface="+mn-ea"/>
              </a:rPr>
              <a:t>Truly, truly, I say to you, whoever hears my word and believes him who sent me has eternal life John 5:24</a:t>
            </a:r>
            <a:endParaRPr/>
          </a:p>
          <a:p>
            <a:endParaRPr/>
          </a:p>
          <a:p>
            <a:endParaRPr/>
          </a:p>
          <a:p>
            <a:r>
              <a:rPr lang="en-AU" sz="1200">
                <a:solidFill>
                  <a:srgbClr val="000000"/>
                </a:solidFill>
                <a:latin typeface="+mn-lt"/>
                <a:ea typeface="+mn-ea"/>
              </a:rPr>
              <a:t>It is only Jesus who gives us confidence.</a:t>
            </a:r>
            <a:endParaRPr/>
          </a:p>
          <a:p>
            <a:r>
              <a:rPr lang="en-AU" sz="1200">
                <a:solidFill>
                  <a:srgbClr val="000000"/>
                </a:solidFill>
                <a:latin typeface="+mn-lt"/>
                <a:ea typeface="+mn-ea"/>
              </a:rPr>
              <a:t>It is only Jesus who gives us hope.</a:t>
            </a:r>
            <a:endParaRPr/>
          </a:p>
          <a:p>
            <a:r>
              <a:rPr lang="en-AU" sz="1200">
                <a:solidFill>
                  <a:srgbClr val="000000"/>
                </a:solidFill>
                <a:latin typeface="+mn-lt"/>
                <a:ea typeface="+mn-ea"/>
              </a:rPr>
              <a:t>It is only Jesus who removes doubt and fear.</a:t>
            </a:r>
            <a:endParaRPr/>
          </a:p>
          <a:p>
            <a:r>
              <a:rPr lang="en-AU" sz="1200">
                <a:solidFill>
                  <a:srgbClr val="000000"/>
                </a:solidFill>
                <a:latin typeface="+mn-lt"/>
                <a:ea typeface="+mn-ea"/>
              </a:rPr>
              <a:t>It is only Jesus Who is Master over fear</a:t>
            </a:r>
            <a:endParaRPr/>
          </a:p>
          <a:p>
            <a:pPr>
              <a:lnSpc>
                <a:spcPct val="100000"/>
              </a:lnSpc>
            </a:pPr>
            <a:r>
              <a:rPr lang="en-AU" sz="1200">
                <a:solidFill>
                  <a:srgbClr val="000000"/>
                </a:solidFill>
                <a:latin typeface="+mn-lt"/>
                <a:ea typeface="+mn-ea"/>
              </a:rPr>
              <a:t>Only Jesus is the Master over storms and over death</a:t>
            </a:r>
            <a:endParaRPr/>
          </a:p>
          <a:p>
            <a:pPr>
              <a:lnSpc>
                <a:spcPct val="100000"/>
              </a:lnSpc>
            </a:pPr>
            <a:endParaRPr/>
          </a:p>
          <a:p>
            <a:pPr>
              <a:lnSpc>
                <a:spcPct val="100000"/>
              </a:lnSpc>
            </a:pPr>
            <a:r>
              <a:rPr lang="en-AU" sz="1200">
                <a:solidFill>
                  <a:srgbClr val="000000"/>
                </a:solidFill>
                <a:latin typeface="+mn-lt"/>
                <a:ea typeface="+mn-ea"/>
              </a:rPr>
              <a:t>In response we …..just..need…to Believe,</a:t>
            </a:r>
            <a:endParaRPr/>
          </a:p>
          <a:p>
            <a:pPr>
              <a:lnSpc>
                <a:spcPct val="100000"/>
              </a:lnSpc>
            </a:pPr>
            <a:endParaRPr/>
          </a:p>
        </p:txBody>
      </p:sp>
      <p:sp>
        <p:nvSpPr>
          <p:cNvPr id="195"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87974208-36E1-41E5-B7CA-94FFBED62190}" type="slidenum">
              <a:rPr lang="en-AU" sz="1200">
                <a:solidFill>
                  <a:srgbClr val="000000"/>
                </a:solidFill>
                <a:latin typeface="+mn-lt"/>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PlaceHolder 1"/>
          <p:cNvSpPr>
            <a:spLocks noGrp="1"/>
          </p:cNvSpPr>
          <p:nvPr>
            <p:ph type="body"/>
          </p:nvPr>
        </p:nvSpPr>
        <p:spPr>
          <a:xfrm>
            <a:off x="360000" y="208440"/>
            <a:ext cx="5481360" cy="4109760"/>
          </a:xfrm>
          <a:prstGeom prst="rect">
            <a:avLst/>
          </a:prstGeom>
        </p:spPr>
        <p:txBody>
          <a:bodyPr lIns="0" rIns="0" tIns="0" bIns="0"/>
          <a:p>
            <a:r>
              <a:rPr lang="en-AU" sz="1300">
                <a:latin typeface="Arial"/>
              </a:rPr>
              <a:t>We will see in the Bible that the words or concepts of “Believe” and Salvation/ Eternal are very closely connected in the Bible</a:t>
            </a:r>
            <a:endParaRPr/>
          </a:p>
          <a:p>
            <a:endParaRPr/>
          </a:p>
          <a:p>
            <a:r>
              <a:rPr lang="en-AU" sz="1300">
                <a:latin typeface="Arial"/>
              </a:rPr>
              <a:t>Believe in the Lord Jesus Christ and thou shall be saved  Acts </a:t>
            </a:r>
            <a:endParaRPr/>
          </a:p>
          <a:p>
            <a:r>
              <a:rPr lang="en-AU" sz="1300">
                <a:latin typeface="Arial"/>
              </a:rPr>
              <a:t>whosever believe in Him shall not perish but shall have everlasting life John 3:16</a:t>
            </a:r>
            <a:endParaRPr/>
          </a:p>
          <a:p>
            <a:r>
              <a:rPr lang="en-AU" sz="1200">
                <a:solidFill>
                  <a:srgbClr val="000000"/>
                </a:solidFill>
                <a:latin typeface="+mn-lt"/>
                <a:ea typeface="+mn-ea"/>
              </a:rPr>
              <a:t>…</a:t>
            </a:r>
            <a:r>
              <a:rPr lang="en-AU" sz="1200">
                <a:solidFill>
                  <a:srgbClr val="000000"/>
                </a:solidFill>
                <a:latin typeface="+mn-lt"/>
                <a:ea typeface="+mn-ea"/>
              </a:rPr>
              <a:t>..by believing you may have life in His name.  John 20:31</a:t>
            </a:r>
            <a:endParaRPr/>
          </a:p>
          <a:p>
            <a:r>
              <a:rPr lang="en-AU" sz="1200">
                <a:solidFill>
                  <a:srgbClr val="000000"/>
                </a:solidFill>
                <a:latin typeface="+mn-lt"/>
                <a:ea typeface="+mn-ea"/>
              </a:rPr>
              <a:t>Truly, truly, I say to you, whoever hears my word and believes him who sent me has eternal life John 5:24</a:t>
            </a:r>
            <a:endParaRPr/>
          </a:p>
          <a:p>
            <a:endParaRPr/>
          </a:p>
          <a:p>
            <a:endParaRPr/>
          </a:p>
          <a:p>
            <a:r>
              <a:rPr lang="en-AU" sz="1200">
                <a:solidFill>
                  <a:srgbClr val="000000"/>
                </a:solidFill>
                <a:latin typeface="+mn-lt"/>
                <a:ea typeface="+mn-ea"/>
              </a:rPr>
              <a:t>It is only Jesus who gives us confidence.</a:t>
            </a:r>
            <a:endParaRPr/>
          </a:p>
          <a:p>
            <a:r>
              <a:rPr lang="en-AU" sz="1200">
                <a:solidFill>
                  <a:srgbClr val="000000"/>
                </a:solidFill>
                <a:latin typeface="+mn-lt"/>
                <a:ea typeface="+mn-ea"/>
              </a:rPr>
              <a:t>It is only Jesus who gives us hope.</a:t>
            </a:r>
            <a:endParaRPr/>
          </a:p>
          <a:p>
            <a:r>
              <a:rPr lang="en-AU" sz="1200">
                <a:solidFill>
                  <a:srgbClr val="000000"/>
                </a:solidFill>
                <a:latin typeface="+mn-lt"/>
                <a:ea typeface="+mn-ea"/>
              </a:rPr>
              <a:t>It is only Jesus who removes doubt and fear.</a:t>
            </a:r>
            <a:endParaRPr/>
          </a:p>
          <a:p>
            <a:r>
              <a:rPr lang="en-AU" sz="1200">
                <a:solidFill>
                  <a:srgbClr val="000000"/>
                </a:solidFill>
                <a:latin typeface="+mn-lt"/>
                <a:ea typeface="+mn-ea"/>
              </a:rPr>
              <a:t>It is only Jesus Who is Master over fear</a:t>
            </a:r>
            <a:endParaRPr/>
          </a:p>
          <a:p>
            <a:pPr>
              <a:lnSpc>
                <a:spcPct val="100000"/>
              </a:lnSpc>
            </a:pPr>
            <a:r>
              <a:rPr lang="en-AU" sz="1200">
                <a:solidFill>
                  <a:srgbClr val="000000"/>
                </a:solidFill>
                <a:latin typeface="+mn-lt"/>
                <a:ea typeface="+mn-ea"/>
              </a:rPr>
              <a:t>Only Jesus is the Master over storms and over death</a:t>
            </a:r>
            <a:endParaRPr/>
          </a:p>
          <a:p>
            <a:pPr>
              <a:lnSpc>
                <a:spcPct val="100000"/>
              </a:lnSpc>
            </a:pPr>
            <a:endParaRPr/>
          </a:p>
          <a:p>
            <a:pPr>
              <a:lnSpc>
                <a:spcPct val="100000"/>
              </a:lnSpc>
            </a:pPr>
            <a:r>
              <a:rPr lang="en-AU" sz="1200">
                <a:solidFill>
                  <a:srgbClr val="000000"/>
                </a:solidFill>
                <a:latin typeface="+mn-lt"/>
                <a:ea typeface="+mn-ea"/>
              </a:rPr>
              <a:t>In response we …..just..need…to Believe,</a:t>
            </a:r>
            <a:endParaRPr/>
          </a:p>
          <a:p>
            <a:pPr>
              <a:lnSpc>
                <a:spcPct val="100000"/>
              </a:lnSpc>
            </a:pPr>
            <a:endParaRPr/>
          </a:p>
        </p:txBody>
      </p:sp>
      <p:sp>
        <p:nvSpPr>
          <p:cNvPr id="197"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A69854D1-7B5B-4C19-9B33-DF006A8A4426}" type="slidenum">
              <a:rPr lang="en-AU" sz="1200">
                <a:solidFill>
                  <a:srgbClr val="000000"/>
                </a:solidFill>
                <a:latin typeface="+mn-lt"/>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PlaceHolder 1"/>
          <p:cNvSpPr>
            <a:spLocks noGrp="1"/>
          </p:cNvSpPr>
          <p:nvPr>
            <p:ph type="body"/>
          </p:nvPr>
        </p:nvSpPr>
        <p:spPr>
          <a:xfrm>
            <a:off x="492840" y="496440"/>
            <a:ext cx="5481360" cy="4109760"/>
          </a:xfrm>
          <a:prstGeom prst="rect">
            <a:avLst/>
          </a:prstGeom>
        </p:spPr>
        <p:txBody>
          <a:bodyPr lIns="0" rIns="0" tIns="0" bIns="0"/>
          <a:p>
            <a:r>
              <a:rPr lang="en-AU" sz="2000">
                <a:latin typeface="Arial"/>
              </a:rPr>
              <a:t>And so we can see…</a:t>
            </a:r>
            <a:endParaRPr/>
          </a:p>
          <a:p>
            <a:endParaRPr/>
          </a:p>
          <a:p>
            <a:r>
              <a:rPr lang="en-AU" sz="2000">
                <a:latin typeface="Arial"/>
              </a:rPr>
              <a:t>When it comes to the crunch.</a:t>
            </a:r>
            <a:endParaRPr/>
          </a:p>
          <a:p>
            <a:r>
              <a:rPr lang="en-AU" sz="2000">
                <a:latin typeface="Arial"/>
              </a:rPr>
              <a:t>When it comes to that crucial decisive point.</a:t>
            </a:r>
            <a:endParaRPr/>
          </a:p>
          <a:p>
            <a:endParaRPr/>
          </a:p>
          <a:p>
            <a:r>
              <a:rPr lang="en-AU" sz="2000">
                <a:latin typeface="Arial"/>
              </a:rPr>
              <a:t>We have confidence that  …..We can trust in the very words that Jesus gives us.</a:t>
            </a:r>
            <a:endParaRPr/>
          </a:p>
          <a:p>
            <a:endParaRPr/>
          </a:p>
          <a:p>
            <a:r>
              <a:rPr lang="en-AU" sz="2000">
                <a:latin typeface="Arial"/>
              </a:rPr>
              <a:t>&lt;&lt;&lt;Hold  up the bible&gt;&gt;&gt;&gt;&gt;&gt; </a:t>
            </a:r>
            <a:endParaRPr/>
          </a:p>
        </p:txBody>
      </p:sp>
      <p:sp>
        <p:nvSpPr>
          <p:cNvPr id="199"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493BDAA9-5FFF-42F6-B289-208E5B8B268F}" type="slidenum">
              <a:rPr lang="en-AU" sz="1200">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685800" y="4343400"/>
            <a:ext cx="5481360" cy="4109760"/>
          </a:xfrm>
          <a:prstGeom prst="rect">
            <a:avLst/>
          </a:prstGeom>
        </p:spPr>
        <p:txBody>
          <a:bodyPr lIns="0" rIns="0" tIns="0" bIns="0"/>
          <a:p>
            <a:r>
              <a:rPr lang="en-AU" sz="1300">
                <a:latin typeface="Arial"/>
              </a:rPr>
              <a:t>Thomas realises that Jesus did provide the evidence all along.</a:t>
            </a:r>
            <a:endParaRPr/>
          </a:p>
          <a:p>
            <a:r>
              <a:rPr lang="en-AU" sz="1300">
                <a:latin typeface="Arial"/>
              </a:rPr>
              <a:t>The evidence of Jesus’s power over death was presented already at the resserection of Lazerus</a:t>
            </a:r>
            <a:endParaRPr/>
          </a:p>
          <a:p>
            <a:r>
              <a:rPr lang="en-AU" sz="1300">
                <a:latin typeface="Arial"/>
              </a:rPr>
              <a:t>So Thomas realises now that Jesus indeed has power over death. </a:t>
            </a:r>
            <a:endParaRPr/>
          </a:p>
          <a:p>
            <a:r>
              <a:rPr lang="en-AU" sz="1300">
                <a:latin typeface="Arial"/>
              </a:rPr>
              <a:t>As he contemplates the words “I am the ressurection and the life” </a:t>
            </a:r>
            <a:endParaRPr/>
          </a:p>
          <a:p>
            <a:r>
              <a:rPr lang="en-AU" sz="1300">
                <a:latin typeface="Arial"/>
              </a:rPr>
              <a:t>And the very benevolent ministry of Jesus comes flooding in his mind.</a:t>
            </a:r>
            <a:endParaRPr/>
          </a:p>
          <a:p>
            <a:r>
              <a:rPr lang="en-AU" sz="1300">
                <a:latin typeface="Arial"/>
              </a:rPr>
              <a:t>He becomes gripped and disgusted by his skeptic, unbelieving and doubting response to Jesus love.</a:t>
            </a:r>
            <a:endParaRPr/>
          </a:p>
          <a:p>
            <a:r>
              <a:rPr lang="en-AU" sz="1300">
                <a:latin typeface="Arial"/>
              </a:rPr>
              <a:t>He responds   “MY LORD AND MY GOD !”</a:t>
            </a:r>
            <a:endParaRPr/>
          </a:p>
          <a:p>
            <a:endParaRPr/>
          </a:p>
          <a:p>
            <a:r>
              <a:rPr lang="en-AU" sz="1300">
                <a:latin typeface="Arial"/>
              </a:rPr>
              <a:t>Thomas goes and spreads the Message of Jesus, His love and victory over death, All over Asia minor.</a:t>
            </a:r>
            <a:endParaRPr/>
          </a:p>
          <a:p>
            <a:endParaRPr/>
          </a:p>
          <a:p>
            <a:r>
              <a:rPr lang="en-AU" sz="1300">
                <a:latin typeface="Arial"/>
              </a:rPr>
              <a:t>Thomas abandons skeptism and doubt and Believes and Trusts.</a:t>
            </a:r>
            <a:endParaRPr/>
          </a:p>
          <a:p>
            <a:endParaRPr/>
          </a:p>
          <a:p>
            <a:r>
              <a:rPr lang="en-AU" sz="1300">
                <a:latin typeface="Arial"/>
              </a:rPr>
              <a:t>Thomas missionary work in Asia minor and his establishment of the church in India.</a:t>
            </a:r>
            <a:endParaRPr/>
          </a:p>
          <a:p>
            <a:endParaRPr/>
          </a:p>
          <a:p>
            <a:r>
              <a:rPr lang="en-AU" sz="1300">
                <a:latin typeface="Arial"/>
              </a:rPr>
              <a:t>Thomas martyrdom in India</a:t>
            </a:r>
            <a:endParaRPr/>
          </a:p>
          <a:p>
            <a:endParaRPr/>
          </a:p>
          <a:p>
            <a:endParaRPr/>
          </a:p>
        </p:txBody>
      </p:sp>
      <p:sp>
        <p:nvSpPr>
          <p:cNvPr id="201"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8479BEA3-9CB0-450C-9CE2-02CD8E7D25F2}" type="slidenum">
              <a:rPr lang="en-AU" sz="1200">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PlaceHolder 1"/>
          <p:cNvSpPr>
            <a:spLocks noGrp="1"/>
          </p:cNvSpPr>
          <p:nvPr>
            <p:ph type="body"/>
          </p:nvPr>
        </p:nvSpPr>
        <p:spPr>
          <a:xfrm>
            <a:off x="685800" y="4343400"/>
            <a:ext cx="5481360" cy="4109760"/>
          </a:xfrm>
          <a:prstGeom prst="rect">
            <a:avLst/>
          </a:prstGeom>
        </p:spPr>
        <p:txBody>
          <a:bodyPr lIns="0" rIns="0" tIns="0" bIns="0"/>
          <a:p>
            <a:r>
              <a:rPr lang="en-AU" sz="1000">
                <a:latin typeface="Arial"/>
              </a:rPr>
              <a:t>Thomas the skeptic.</a:t>
            </a:r>
            <a:endParaRPr/>
          </a:p>
          <a:p>
            <a:r>
              <a:rPr lang="en-AU" sz="1000">
                <a:latin typeface="Arial"/>
              </a:rPr>
              <a:t>The one who casts doubt</a:t>
            </a:r>
            <a:endParaRPr/>
          </a:p>
          <a:p>
            <a:endParaRPr/>
          </a:p>
          <a:p>
            <a:r>
              <a:rPr lang="en-AU" sz="1000">
                <a:latin typeface="Arial"/>
              </a:rPr>
              <a:t>Thomas hears that Jesus finally decides to return to Bethany. </a:t>
            </a:r>
            <a:endParaRPr/>
          </a:p>
          <a:p>
            <a:r>
              <a:rPr lang="en-AU" sz="1000">
                <a:latin typeface="Arial"/>
              </a:rPr>
              <a:t>Thomas in response mutter doubt and discouragment to the other Disciples.</a:t>
            </a:r>
            <a:endParaRPr/>
          </a:p>
          <a:p>
            <a:endParaRPr/>
          </a:p>
          <a:p>
            <a:endParaRPr/>
          </a:p>
          <a:p>
            <a:r>
              <a:rPr lang="en-AU" sz="1000">
                <a:latin typeface="Arial"/>
              </a:rPr>
              <a:t>But Jesus has another plan. </a:t>
            </a:r>
            <a:endParaRPr/>
          </a:p>
          <a:p>
            <a:r>
              <a:rPr lang="en-AU" sz="1000">
                <a:latin typeface="Arial"/>
              </a:rPr>
              <a:t>His plan is to fully reveal the glory of God.</a:t>
            </a:r>
            <a:endParaRPr/>
          </a:p>
          <a:p>
            <a:r>
              <a:rPr lang="en-AU" sz="1000">
                <a:latin typeface="Arial"/>
              </a:rPr>
              <a:t>His plan is to provide Hope </a:t>
            </a:r>
            <a:endParaRPr/>
          </a:p>
          <a:p>
            <a:endParaRPr/>
          </a:p>
          <a:p>
            <a:r>
              <a:rPr lang="en-AU" sz="1000">
                <a:latin typeface="Arial"/>
              </a:rPr>
              <a:t>In John 11 Jesus that I am glad that I was not there.  I allowed Lazerus to die because I have something to show you.</a:t>
            </a:r>
            <a:endParaRPr/>
          </a:p>
          <a:p>
            <a:r>
              <a:rPr lang="en-AU" sz="1000">
                <a:latin typeface="Arial"/>
              </a:rPr>
              <a:t>There is some information that you, Thomas need to know about Me.</a:t>
            </a:r>
            <a:endParaRPr/>
          </a:p>
          <a:p>
            <a:endParaRPr/>
          </a:p>
          <a:p>
            <a:r>
              <a:rPr lang="en-AU" sz="1000">
                <a:latin typeface="Arial"/>
              </a:rPr>
              <a:t>On a later occasion in John 14:5 we say again Thomas casting doubt.</a:t>
            </a:r>
            <a:endParaRPr/>
          </a:p>
          <a:p>
            <a:endParaRPr/>
          </a:p>
          <a:p>
            <a:r>
              <a:rPr lang="en-AU" sz="1000">
                <a:latin typeface="Arial"/>
              </a:rPr>
              <a:t>Jesus says in “In my house are many mansions, If it were not so I would have told you….I go to prepare a place for you…</a:t>
            </a:r>
            <a:endParaRPr/>
          </a:p>
          <a:p>
            <a:endParaRPr/>
          </a:p>
          <a:p>
            <a:r>
              <a:rPr lang="en-AU" sz="1000">
                <a:latin typeface="Arial"/>
              </a:rPr>
              <a:t>But Thomas response was:</a:t>
            </a:r>
            <a:endParaRPr/>
          </a:p>
          <a:p>
            <a:endParaRPr/>
          </a:p>
          <a:p>
            <a:r>
              <a:rPr lang="en-AU" sz="1000">
                <a:latin typeface="Arial"/>
              </a:rPr>
              <a:t>“</a:t>
            </a:r>
            <a:r>
              <a:rPr lang="en-AU" sz="1000">
                <a:latin typeface="Arial"/>
              </a:rPr>
              <a:t>Lord we do not know where You are going and how can we know the way ?</a:t>
            </a:r>
            <a:endParaRPr/>
          </a:p>
          <a:p>
            <a:endParaRPr/>
          </a:p>
          <a:p>
            <a:r>
              <a:rPr lang="en-AU" sz="1000">
                <a:latin typeface="Arial"/>
              </a:rPr>
              <a:t>Jesus replies :  I am the Way, the Truth and the LIFE (In other words the One who provides life)</a:t>
            </a:r>
            <a:endParaRPr/>
          </a:p>
        </p:txBody>
      </p:sp>
      <p:sp>
        <p:nvSpPr>
          <p:cNvPr id="165"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01FAE982-AB0D-4245-8550-7F32C8E27FC9}" type="slidenum">
              <a:rPr lang="en-AU" sz="1200">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One thing about Doubt , it destroys courage at the time that it is most needed.</a:t>
            </a:r>
            <a:endParaRPr/>
          </a:p>
          <a:p>
            <a:endParaRPr/>
          </a:p>
          <a:p>
            <a:r>
              <a:rPr lang="en-AU" sz="2000">
                <a:latin typeface="Arial"/>
              </a:rPr>
              <a:t>My Bicycle escapade in Perth.</a:t>
            </a:r>
            <a:endParaRPr/>
          </a:p>
        </p:txBody>
      </p:sp>
      <p:sp>
        <p:nvSpPr>
          <p:cNvPr id="167"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EA5A464E-33CA-44D8-A6B5-8E4D0CAEB81F}" type="slidenum">
              <a:rPr lang="en-AU" sz="1200">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One thing about Doubt , it destroys courage at the time that it is most needed.</a:t>
            </a:r>
            <a:endParaRPr/>
          </a:p>
          <a:p>
            <a:endParaRPr/>
          </a:p>
          <a:p>
            <a:r>
              <a:rPr lang="en-AU" sz="2000">
                <a:latin typeface="Arial"/>
              </a:rPr>
              <a:t>My Bicycle escapade in Perth.</a:t>
            </a:r>
            <a:endParaRPr/>
          </a:p>
        </p:txBody>
      </p:sp>
      <p:sp>
        <p:nvSpPr>
          <p:cNvPr id="169"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9B959997-156B-47C8-A12B-7CA9131C201B}" type="slidenum">
              <a:rPr lang="en-AU" sz="1200">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685800" y="4343400"/>
            <a:ext cx="5481360" cy="4109760"/>
          </a:xfrm>
          <a:prstGeom prst="rect">
            <a:avLst/>
          </a:prstGeom>
        </p:spPr>
        <p:txBody>
          <a:bodyPr lIns="0" rIns="0" tIns="0" bIns="0"/>
          <a:p>
            <a:pPr>
              <a:lnSpc>
                <a:spcPct val="100000"/>
              </a:lnSpc>
            </a:pPr>
            <a:r>
              <a:rPr lang="en-AU" sz="2000">
                <a:latin typeface="Arial"/>
              </a:rPr>
              <a:t>But not only does Doubt Destroys Courage but it removes the Belief in God.</a:t>
            </a:r>
            <a:endParaRPr/>
          </a:p>
          <a:p>
            <a:pPr>
              <a:lnSpc>
                <a:spcPct val="100000"/>
              </a:lnSpc>
            </a:pPr>
            <a:endParaRPr/>
          </a:p>
          <a:p>
            <a:pPr>
              <a:lnSpc>
                <a:spcPct val="100000"/>
              </a:lnSpc>
            </a:pPr>
            <a:r>
              <a:rPr lang="en-AU" sz="2000">
                <a:latin typeface="Arial"/>
              </a:rPr>
              <a:t>It often removes belief in God at the most crucial of times. </a:t>
            </a:r>
            <a:endParaRPr/>
          </a:p>
          <a:p>
            <a:pPr>
              <a:lnSpc>
                <a:spcPct val="100000"/>
              </a:lnSpc>
            </a:pPr>
            <a:r>
              <a:rPr lang="en-AU" sz="2000">
                <a:latin typeface="Arial"/>
              </a:rPr>
              <a:t>                                                                            </a:t>
            </a:r>
            <a:r>
              <a:rPr lang="en-AU" sz="2000">
                <a:latin typeface="Arial"/>
              </a:rPr>
              <a:t>-  Just as I was approaching the Bike ramp.</a:t>
            </a:r>
            <a:endParaRPr/>
          </a:p>
          <a:p>
            <a:pPr>
              <a:lnSpc>
                <a:spcPct val="100000"/>
              </a:lnSpc>
            </a:pPr>
            <a:r>
              <a:rPr lang="en-AU" sz="2000">
                <a:latin typeface="Arial"/>
              </a:rPr>
              <a:t>                                                                           </a:t>
            </a:r>
            <a:r>
              <a:rPr lang="en-AU" sz="2000">
                <a:latin typeface="Arial"/>
              </a:rPr>
              <a:t>-  Just at the time when Israel is about to enter Caanan.</a:t>
            </a:r>
            <a:endParaRPr/>
          </a:p>
          <a:p>
            <a:pPr>
              <a:lnSpc>
                <a:spcPct val="100000"/>
              </a:lnSpc>
            </a:pPr>
            <a:r>
              <a:rPr lang="en-AU" sz="2000">
                <a:latin typeface="Arial"/>
              </a:rPr>
              <a:t>                                                                           </a:t>
            </a:r>
            <a:r>
              <a:rPr lang="en-AU" sz="2000">
                <a:latin typeface="Arial"/>
              </a:rPr>
              <a:t>-  Just at the time when Thomas is about to be commissioned to spreading the gospel.</a:t>
            </a:r>
            <a:endParaRPr/>
          </a:p>
          <a:p>
            <a:pPr>
              <a:lnSpc>
                <a:spcPct val="100000"/>
              </a:lnSpc>
            </a:pPr>
            <a:endParaRPr/>
          </a:p>
          <a:p>
            <a:pPr>
              <a:lnSpc>
                <a:spcPct val="100000"/>
              </a:lnSpc>
            </a:pPr>
            <a:endParaRPr/>
          </a:p>
        </p:txBody>
      </p:sp>
      <p:sp>
        <p:nvSpPr>
          <p:cNvPr id="171"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0C9E42CE-FB3E-4166-B10B-BFECB352C06F}" type="slidenum">
              <a:rPr lang="en-AU" sz="1200">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Doubt played a role in the War in Heaven</a:t>
            </a:r>
            <a:endParaRPr/>
          </a:p>
          <a:p>
            <a:r>
              <a:rPr lang="en-AU" sz="2000">
                <a:latin typeface="Arial"/>
              </a:rPr>
              <a:t>Satan put doubt in the heart of one third of the angels in heaven</a:t>
            </a:r>
            <a:endParaRPr/>
          </a:p>
          <a:p>
            <a:endParaRPr/>
          </a:p>
          <a:p>
            <a:r>
              <a:rPr lang="en-AU" sz="2000">
                <a:latin typeface="Arial"/>
              </a:rPr>
              <a:t>Satan tempted eve and got her to doubt God</a:t>
            </a:r>
            <a:endParaRPr/>
          </a:p>
          <a:p>
            <a:endParaRPr/>
          </a:p>
          <a:p>
            <a:endParaRPr/>
          </a:p>
          <a:p>
            <a:r>
              <a:rPr lang="en-AU" sz="2000">
                <a:latin typeface="Arial"/>
              </a:rPr>
              <a:t>Theories like evolution come about as a result of doubt</a:t>
            </a:r>
            <a:endParaRPr/>
          </a:p>
          <a:p>
            <a:endParaRPr/>
          </a:p>
          <a:p>
            <a:endParaRPr/>
          </a:p>
        </p:txBody>
      </p:sp>
      <p:sp>
        <p:nvSpPr>
          <p:cNvPr id="173"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A1E65B61-2E13-43A3-BD27-C40E1E2C0823}" type="slidenum">
              <a:rPr lang="en-AU" sz="1200">
                <a:solidFill>
                  <a:srgbClr val="000000"/>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685800" y="504000"/>
            <a:ext cx="5481360" cy="7949160"/>
          </a:xfrm>
          <a:prstGeom prst="rect">
            <a:avLst/>
          </a:prstGeom>
        </p:spPr>
        <p:txBody>
          <a:bodyPr lIns="0" rIns="0" tIns="0" bIns="0"/>
          <a:p>
            <a:endParaRPr/>
          </a:p>
          <a:p>
            <a:endParaRPr/>
          </a:p>
          <a:p>
            <a:endParaRPr/>
          </a:p>
          <a:p>
            <a:endParaRPr/>
          </a:p>
          <a:p>
            <a:endParaRPr/>
          </a:p>
          <a:p>
            <a:r>
              <a:rPr lang="en-AU" sz="1300">
                <a:solidFill>
                  <a:srgbClr val="000000"/>
                </a:solidFill>
                <a:latin typeface="Arial"/>
              </a:rPr>
              <a:t>For Old Testament text we usually look at ancient Hebrew or Aramaic text but I think that even the Greek gives us a good idea too.</a:t>
            </a:r>
            <a:endParaRPr/>
          </a:p>
          <a:p>
            <a:endParaRPr/>
          </a:p>
          <a:p>
            <a:r>
              <a:rPr lang="en-AU" sz="1300">
                <a:solidFill>
                  <a:srgbClr val="000000"/>
                </a:solidFill>
                <a:latin typeface="Arial"/>
              </a:rPr>
              <a:t>And Elijah came unto all the people, and said, How long halt ye between two opinions? if the Lord be God, follow him: but if Baal, then follow him. And the people answered him not a word.   1 Kings 18:21  KJV</a:t>
            </a:r>
            <a:endParaRPr/>
          </a:p>
          <a:p>
            <a:endParaRPr/>
          </a:p>
          <a:p>
            <a:endParaRPr/>
          </a:p>
          <a:p>
            <a:r>
              <a:rPr lang="en-AU" sz="1300" u="sng">
                <a:solidFill>
                  <a:srgbClr val="000000"/>
                </a:solidFill>
                <a:latin typeface="Arial"/>
              </a:rPr>
              <a:t>Amplified &amp; ASV  Bible actually uses the word “hesitate”</a:t>
            </a:r>
            <a:endParaRPr/>
          </a:p>
          <a:p>
            <a:r>
              <a:rPr lang="en-AU" sz="1300">
                <a:solidFill>
                  <a:srgbClr val="000000"/>
                </a:solidFill>
                <a:latin typeface="Arial"/>
              </a:rPr>
              <a:t>Elijah approached all the people and said, “How long will you hesitate between two opinions? If the Lord is God, follow Him; but if Baal, follow him.”  1 Kings 18:21</a:t>
            </a:r>
            <a:endParaRPr/>
          </a:p>
          <a:p>
            <a:endParaRPr/>
          </a:p>
          <a:p>
            <a:endParaRPr/>
          </a:p>
          <a:p>
            <a:r>
              <a:rPr lang="en-AU" sz="1300">
                <a:solidFill>
                  <a:srgbClr val="000000"/>
                </a:solidFill>
                <a:latin typeface="Candara"/>
              </a:rPr>
              <a:t>Neither Hot nor Cold  Rev 3</a:t>
            </a:r>
            <a:endParaRPr/>
          </a:p>
          <a:p>
            <a:r>
              <a:rPr lang="en-AU" sz="1300">
                <a:solidFill>
                  <a:srgbClr val="000000"/>
                </a:solidFill>
                <a:latin typeface="Candara"/>
              </a:rPr>
              <a:t>I know your deeds, that you are neither cold nor hot; I wish that you were cold or hot. 16 So because you are lukewarm, and neither hot nor cold, I will [l]spit you out of My mouth.  Revelation 3:15,16</a:t>
            </a:r>
            <a:endParaRPr/>
          </a:p>
          <a:p>
            <a:endParaRPr/>
          </a:p>
          <a:p>
            <a:endParaRPr/>
          </a:p>
          <a:p>
            <a:r>
              <a:rPr lang="en-AU" sz="1300">
                <a:solidFill>
                  <a:srgbClr val="000000"/>
                </a:solidFill>
                <a:latin typeface="Candara"/>
              </a:rPr>
              <a:t>The Hebrew word for “Doubt” brings in another dimension with a word that almost means “dilemma”</a:t>
            </a:r>
            <a:endParaRPr/>
          </a:p>
          <a:p>
            <a:endParaRPr/>
          </a:p>
          <a:p>
            <a:r>
              <a:rPr lang="en-AU" sz="1300">
                <a:solidFill>
                  <a:srgbClr val="000000"/>
                </a:solidFill>
                <a:latin typeface="Candara"/>
              </a:rPr>
              <a:t>Deuteronomy 28 - “You shall always remain in dilemma”</a:t>
            </a:r>
            <a:endParaRPr/>
          </a:p>
        </p:txBody>
      </p:sp>
      <p:sp>
        <p:nvSpPr>
          <p:cNvPr id="175"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391559B2-1809-4FAE-B9B4-5262E3D768A9}" type="slidenum">
              <a:rPr lang="en-AU" sz="1200">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685800" y="4343400"/>
            <a:ext cx="5481360" cy="4109760"/>
          </a:xfrm>
          <a:prstGeom prst="rect">
            <a:avLst/>
          </a:prstGeom>
        </p:spPr>
        <p:txBody>
          <a:bodyPr lIns="0" rIns="0" tIns="0" bIns="0"/>
          <a:p>
            <a:r>
              <a:rPr lang="en-AU" sz="2000">
                <a:latin typeface="Arial"/>
              </a:rPr>
              <a:t>Doubt was present among the pharisees.</a:t>
            </a:r>
            <a:endParaRPr/>
          </a:p>
          <a:p>
            <a:r>
              <a:rPr lang="en-AU" sz="2000">
                <a:latin typeface="Arial"/>
              </a:rPr>
              <a:t>The pharisees asks for a sign.</a:t>
            </a:r>
            <a:endParaRPr/>
          </a:p>
          <a:p>
            <a:r>
              <a:rPr lang="en-AU" sz="2000">
                <a:latin typeface="Arial"/>
              </a:rPr>
              <a:t>Show me the evidence</a:t>
            </a:r>
            <a:endParaRPr/>
          </a:p>
          <a:p>
            <a:endParaRPr/>
          </a:p>
          <a:p>
            <a:r>
              <a:rPr lang="en-AU" sz="2000">
                <a:latin typeface="Arial"/>
              </a:rPr>
              <a:t>In this situation Evidence nolonger is a support for truth but it rather becaomes a broken crutch on which to hang out unbelief, weaknesses.</a:t>
            </a:r>
            <a:endParaRPr/>
          </a:p>
        </p:txBody>
      </p:sp>
      <p:sp>
        <p:nvSpPr>
          <p:cNvPr id="177" name="CustomShape 2"/>
          <p:cNvSpPr/>
          <p:nvPr/>
        </p:nvSpPr>
        <p:spPr>
          <a:xfrm>
            <a:off x="3884760" y="8685360"/>
            <a:ext cx="2966760" cy="452160"/>
          </a:xfrm>
          <a:prstGeom prst="rect">
            <a:avLst/>
          </a:prstGeom>
          <a:noFill/>
          <a:ln>
            <a:noFill/>
          </a:ln>
        </p:spPr>
        <p:txBody>
          <a:bodyPr lIns="90000" rIns="90000" tIns="45000" bIns="45000" anchor="b"/>
          <a:p>
            <a:pPr algn="r">
              <a:lnSpc>
                <a:spcPct val="100000"/>
              </a:lnSpc>
            </a:pPr>
            <a:fld id="{6D9A86FA-83AC-4843-B7B3-060B4B1117C3}" type="slidenum">
              <a:rPr lang="en-AU" sz="1200">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3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4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4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4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4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46" name="" descr=""/>
          <p:cNvPicPr/>
          <p:nvPr/>
        </p:nvPicPr>
        <p:blipFill>
          <a:blip r:embed="rId2"/>
          <a:stretch>
            <a:fillRect/>
          </a:stretch>
        </p:blipFill>
        <p:spPr>
          <a:xfrm>
            <a:off x="2079000" y="1604520"/>
            <a:ext cx="4984920" cy="3977280"/>
          </a:xfrm>
          <a:prstGeom prst="rect">
            <a:avLst/>
          </a:prstGeom>
          <a:ln>
            <a:noFill/>
          </a:ln>
        </p:spPr>
      </p:pic>
      <p:pic>
        <p:nvPicPr>
          <p:cNvPr id="47"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5"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2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28600" y="228600"/>
            <a:ext cx="8690760" cy="2463840"/>
          </a:xfrm>
          <a:prstGeom prst="roundRect">
            <a:avLst>
              <a:gd name="adj" fmla="val 3362"/>
            </a:avLst>
          </a:prstGeom>
          <a:gradFill>
            <a:gsLst>
              <a:gs pos="0">
                <a:srgbClr val="83d3fe"/>
              </a:gs>
              <a:gs pos="100000">
                <a:srgbClr val="0293e0"/>
              </a:gs>
            </a:gsLst>
            <a:lin ang="16200000"/>
          </a:gradFill>
          <a:ln w="15840">
            <a:noFill/>
          </a:ln>
        </p:spPr>
      </p:sp>
      <p:sp>
        <p:nvSpPr>
          <p:cNvPr id="1" name="CustomShape 2"/>
          <p:cNvSpPr/>
          <p:nvPr/>
        </p:nvSpPr>
        <p:spPr>
          <a:xfrm>
            <a:off x="6047280" y="1824480"/>
            <a:ext cx="2871360" cy="708840"/>
          </a:xfrm>
          <a:prstGeom prst="rect">
            <a:avLst/>
          </a:prstGeom>
          <a:solidFill>
            <a:srgbClr val="c6e7fc"/>
          </a:solidFill>
          <a:ln w="9360">
            <a:noFill/>
          </a:ln>
        </p:spPr>
      </p:sp>
      <p:sp>
        <p:nvSpPr>
          <p:cNvPr id="2" name="CustomShape 3"/>
          <p:cNvSpPr/>
          <p:nvPr/>
        </p:nvSpPr>
        <p:spPr>
          <a:xfrm>
            <a:off x="2619360" y="1696320"/>
            <a:ext cx="5539320" cy="844920"/>
          </a:xfrm>
          <a:prstGeom prst="rect">
            <a:avLst/>
          </a:prstGeom>
          <a:solidFill>
            <a:srgbClr val="c6e7fc"/>
          </a:solidFill>
          <a:ln w="9360">
            <a:noFill/>
          </a:ln>
        </p:spPr>
      </p:sp>
      <p:sp>
        <p:nvSpPr>
          <p:cNvPr id="3" name="CustomShape 4"/>
          <p:cNvSpPr/>
          <p:nvPr/>
        </p:nvSpPr>
        <p:spPr>
          <a:xfrm>
            <a:off x="2828880" y="1708560"/>
            <a:ext cx="5463000" cy="769320"/>
          </a:xfrm>
          <a:prstGeom prst="rect">
            <a:avLst/>
          </a:prstGeom>
          <a:noFill/>
          <a:ln>
            <a:solidFill>
              <a:srgbClr val="ffffff"/>
            </a:solidFill>
          </a:ln>
        </p:spPr>
      </p:sp>
      <p:sp>
        <p:nvSpPr>
          <p:cNvPr id="4" name="CustomShape 5"/>
          <p:cNvSpPr/>
          <p:nvPr/>
        </p:nvSpPr>
        <p:spPr>
          <a:xfrm>
            <a:off x="5609520" y="1694880"/>
            <a:ext cx="3303000" cy="646560"/>
          </a:xfrm>
          <a:prstGeom prst="rect">
            <a:avLst/>
          </a:prstGeom>
          <a:noFill/>
          <a:ln>
            <a:solidFill>
              <a:srgbClr val="ffffff"/>
            </a:solidFill>
          </a:ln>
        </p:spPr>
      </p:sp>
      <p:sp>
        <p:nvSpPr>
          <p:cNvPr id="5" name="CustomShape 6"/>
          <p:cNvSpPr/>
          <p:nvPr/>
        </p:nvSpPr>
        <p:spPr>
          <a:xfrm>
            <a:off x="211680" y="1679400"/>
            <a:ext cx="8718480" cy="1324800"/>
          </a:xfrm>
          <a:prstGeom prst="rect">
            <a:avLst/>
          </a:prstGeom>
          <a:solidFill>
            <a:srgbClr val="ffffff"/>
          </a:solidFill>
          <a:ln w="9360">
            <a:noFill/>
          </a:ln>
        </p:spPr>
      </p:sp>
      <p:sp>
        <p:nvSpPr>
          <p:cNvPr id="6" name="CustomShape 7"/>
          <p:cNvSpPr/>
          <p:nvPr/>
        </p:nvSpPr>
        <p:spPr>
          <a:xfrm>
            <a:off x="228600" y="228600"/>
            <a:ext cx="8690760" cy="6030000"/>
          </a:xfrm>
          <a:prstGeom prst="roundRect">
            <a:avLst>
              <a:gd name="adj" fmla="val 1272"/>
            </a:avLst>
          </a:prstGeom>
          <a:gradFill>
            <a:gsLst>
              <a:gs pos="0">
                <a:srgbClr val="0293e0"/>
              </a:gs>
              <a:gs pos="100000">
                <a:srgbClr val="83d3fe"/>
              </a:gs>
            </a:gsLst>
            <a:lin ang="5400000"/>
          </a:gradFill>
          <a:ln w="15840">
            <a:noFill/>
          </a:ln>
        </p:spPr>
      </p:sp>
      <p:sp>
        <p:nvSpPr>
          <p:cNvPr id="7" name="CustomShape 8"/>
          <p:cNvSpPr/>
          <p:nvPr/>
        </p:nvSpPr>
        <p:spPr>
          <a:xfrm>
            <a:off x="6054840" y="5499360"/>
            <a:ext cx="2874960" cy="709920"/>
          </a:xfrm>
          <a:prstGeom prst="rect">
            <a:avLst/>
          </a:prstGeom>
          <a:solidFill>
            <a:srgbClr val="c6e7fc"/>
          </a:solidFill>
          <a:ln w="9360">
            <a:noFill/>
          </a:ln>
        </p:spPr>
      </p:sp>
      <p:sp>
        <p:nvSpPr>
          <p:cNvPr id="8" name="CustomShape 9"/>
          <p:cNvSpPr/>
          <p:nvPr/>
        </p:nvSpPr>
        <p:spPr>
          <a:xfrm>
            <a:off x="2622240" y="5370840"/>
            <a:ext cx="5546520" cy="846360"/>
          </a:xfrm>
          <a:prstGeom prst="rect">
            <a:avLst/>
          </a:prstGeom>
          <a:solidFill>
            <a:srgbClr val="c6e7fc"/>
          </a:solidFill>
          <a:ln w="9360">
            <a:noFill/>
          </a:ln>
        </p:spPr>
      </p:sp>
      <p:sp>
        <p:nvSpPr>
          <p:cNvPr id="9" name="CustomShape 10"/>
          <p:cNvSpPr/>
          <p:nvPr/>
        </p:nvSpPr>
        <p:spPr>
          <a:xfrm>
            <a:off x="2832120" y="5383080"/>
            <a:ext cx="5469840" cy="770400"/>
          </a:xfrm>
          <a:prstGeom prst="rect">
            <a:avLst/>
          </a:prstGeom>
          <a:noFill/>
          <a:ln>
            <a:solidFill>
              <a:srgbClr val="ffffff"/>
            </a:solidFill>
          </a:ln>
        </p:spPr>
      </p:sp>
      <p:sp>
        <p:nvSpPr>
          <p:cNvPr id="10" name="CustomShape 11"/>
          <p:cNvSpPr/>
          <p:nvPr/>
        </p:nvSpPr>
        <p:spPr>
          <a:xfrm>
            <a:off x="5616360" y="5369760"/>
            <a:ext cx="3307320" cy="647280"/>
          </a:xfrm>
          <a:prstGeom prst="rect">
            <a:avLst/>
          </a:prstGeom>
          <a:noFill/>
          <a:ln>
            <a:solidFill>
              <a:srgbClr val="ffffff"/>
            </a:solidFill>
          </a:ln>
        </p:spPr>
      </p:sp>
      <p:sp>
        <p:nvSpPr>
          <p:cNvPr id="11" name="CustomShape 12"/>
          <p:cNvSpPr/>
          <p:nvPr/>
        </p:nvSpPr>
        <p:spPr>
          <a:xfrm>
            <a:off x="211680" y="5353920"/>
            <a:ext cx="8718480" cy="1326600"/>
          </a:xfrm>
          <a:prstGeom prst="rect">
            <a:avLst/>
          </a:prstGeom>
          <a:solidFill>
            <a:srgbClr val="ffffff"/>
          </a:solidFill>
          <a:ln w="9360">
            <a:noFill/>
          </a:ln>
        </p:spPr>
      </p:sp>
      <p:sp>
        <p:nvSpPr>
          <p:cNvPr id="12" name="PlaceHolder 13"/>
          <p:cNvSpPr>
            <a:spLocks noGrp="1"/>
          </p:cNvSpPr>
          <p:nvPr>
            <p:ph type="title"/>
          </p:nvPr>
        </p:nvSpPr>
        <p:spPr>
          <a:xfrm>
            <a:off x="457200" y="273600"/>
            <a:ext cx="8229240" cy="1144800"/>
          </a:xfrm>
          <a:prstGeom prst="rect">
            <a:avLst/>
          </a:prstGeom>
        </p:spPr>
        <p:txBody>
          <a:bodyPr lIns="0" rIns="0" tIns="0" bIns="0" anchor="ctr"/>
          <a:p>
            <a:pPr algn="ctr"/>
            <a:r>
              <a:rPr lang="en-AU" sz="4400">
                <a:latin typeface="Arial"/>
              </a:rPr>
              <a:t>Click to edit the title text format</a:t>
            </a:r>
            <a:endParaRPr/>
          </a:p>
        </p:txBody>
      </p:sp>
      <p:sp>
        <p:nvSpPr>
          <p:cNvPr id="13" name="PlaceHolder 14"/>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AU" sz="3200">
                <a:latin typeface="Arial"/>
              </a:rPr>
              <a:t>Click to edit the outline text format</a:t>
            </a:r>
            <a:endParaRPr/>
          </a:p>
          <a:p>
            <a:pPr lvl="1">
              <a:buSzPct val="75000"/>
              <a:buFont typeface="StarSymbol"/>
              <a:buChar char=""/>
            </a:pPr>
            <a:r>
              <a:rPr lang="en-AU" sz="2800">
                <a:latin typeface="Arial"/>
              </a:rPr>
              <a:t>Second Outline Level</a:t>
            </a:r>
            <a:endParaRPr/>
          </a:p>
          <a:p>
            <a:pPr lvl="2">
              <a:buSzPct val="45000"/>
              <a:buFont typeface="StarSymbol"/>
              <a:buChar char=""/>
            </a:pPr>
            <a:r>
              <a:rPr lang="en-AU" sz="2400">
                <a:latin typeface="Arial"/>
              </a:rPr>
              <a:t>Third Outline Level</a:t>
            </a:r>
            <a:endParaRPr/>
          </a:p>
          <a:p>
            <a:pPr lvl="3">
              <a:buSzPct val="75000"/>
              <a:buFont typeface="StarSymbol"/>
              <a:buChar char=""/>
            </a:pPr>
            <a:r>
              <a:rPr lang="en-AU" sz="2000">
                <a:latin typeface="Arial"/>
              </a:rPr>
              <a:t>Fourth Outline Level</a:t>
            </a:r>
            <a:endParaRPr/>
          </a:p>
          <a:p>
            <a:pPr lvl="4">
              <a:buSzPct val="45000"/>
              <a:buFont typeface="StarSymbol"/>
              <a:buChar char=""/>
            </a:pPr>
            <a:r>
              <a:rPr lang="en-AU" sz="2000">
                <a:latin typeface="Arial"/>
              </a:rPr>
              <a:t>Fifth Outline Level</a:t>
            </a:r>
            <a:endParaRPr/>
          </a:p>
          <a:p>
            <a:pPr lvl="5">
              <a:buSzPct val="45000"/>
              <a:buFont typeface="StarSymbol"/>
              <a:buChar char=""/>
            </a:pPr>
            <a:r>
              <a:rPr lang="en-AU" sz="2000">
                <a:latin typeface="Arial"/>
              </a:rPr>
              <a:t>Sixth Outline Level</a:t>
            </a:r>
            <a:endParaRPr/>
          </a:p>
          <a:p>
            <a:pPr lvl="6">
              <a:buSzPct val="45000"/>
              <a:buFont typeface="StarSymbol"/>
              <a:buChar char=""/>
            </a:pPr>
            <a:r>
              <a:rPr lang="en-AU"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slideLayout" Target="../slideLayouts/slideLayout1.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3" name="Picture 4" descr=""/>
          <p:cNvPicPr/>
          <p:nvPr/>
        </p:nvPicPr>
        <p:blipFill>
          <a:blip r:embed="rId1"/>
          <a:stretch>
            <a:fillRect/>
          </a:stretch>
        </p:blipFill>
        <p:spPr>
          <a:xfrm>
            <a:off x="32040" y="0"/>
            <a:ext cx="9138960" cy="68529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596880" y="3699360"/>
            <a:ext cx="8132040" cy="1607760"/>
          </a:xfrm>
          <a:prstGeom prst="rect">
            <a:avLst/>
          </a:prstGeom>
          <a:noFill/>
          <a:ln>
            <a:noFill/>
          </a:ln>
        </p:spPr>
      </p:sp>
      <p:sp>
        <p:nvSpPr>
          <p:cNvPr id="94" name="CustomShape 2"/>
          <p:cNvSpPr/>
          <p:nvPr/>
        </p:nvSpPr>
        <p:spPr>
          <a:xfrm>
            <a:off x="3060000" y="4005000"/>
            <a:ext cx="5179680" cy="2515320"/>
          </a:xfrm>
          <a:prstGeom prst="rect">
            <a:avLst/>
          </a:prstGeom>
          <a:noFill/>
          <a:ln>
            <a:noFill/>
          </a:ln>
        </p:spPr>
      </p:sp>
      <p:sp>
        <p:nvSpPr>
          <p:cNvPr id="95" name="CustomShape 3"/>
          <p:cNvSpPr/>
          <p:nvPr/>
        </p:nvSpPr>
        <p:spPr>
          <a:xfrm>
            <a:off x="4752000" y="3096000"/>
            <a:ext cx="2156040" cy="356040"/>
          </a:xfrm>
          <a:prstGeom prst="rect">
            <a:avLst/>
          </a:prstGeom>
          <a:noFill/>
          <a:ln>
            <a:noFill/>
          </a:ln>
        </p:spPr>
      </p:sp>
      <p:sp>
        <p:nvSpPr>
          <p:cNvPr id="96" name="CustomShape 4"/>
          <p:cNvSpPr/>
          <p:nvPr/>
        </p:nvSpPr>
        <p:spPr>
          <a:xfrm>
            <a:off x="3600000" y="1080000"/>
            <a:ext cx="2160000" cy="357480"/>
          </a:xfrm>
          <a:prstGeom prst="rect">
            <a:avLst/>
          </a:prstGeom>
          <a:noFill/>
          <a:ln>
            <a:noFill/>
          </a:ln>
        </p:spPr>
        <p:txBody>
          <a:bodyPr lIns="90000" rIns="90000" tIns="45000" bIns="45000"/>
          <a:p>
            <a:pPr>
              <a:lnSpc>
                <a:spcPct val="100000"/>
              </a:lnSpc>
            </a:pPr>
            <a:r>
              <a:rPr lang="en-AU">
                <a:solidFill>
                  <a:srgbClr val="000000"/>
                </a:solidFill>
                <a:latin typeface="Candara"/>
              </a:rPr>
              <a:t>Encapsulate</a:t>
            </a:r>
            <a:endParaRPr/>
          </a:p>
        </p:txBody>
      </p:sp>
      <p:sp>
        <p:nvSpPr>
          <p:cNvPr id="97" name="CustomShape 5"/>
          <p:cNvSpPr/>
          <p:nvPr/>
        </p:nvSpPr>
        <p:spPr>
          <a:xfrm>
            <a:off x="288000" y="1903680"/>
            <a:ext cx="8706240" cy="686880"/>
          </a:xfrm>
          <a:prstGeom prst="rect">
            <a:avLst/>
          </a:prstGeom>
          <a:noFill/>
          <a:ln>
            <a:noFill/>
          </a:ln>
        </p:spPr>
        <p:txBody>
          <a:bodyPr lIns="90000" rIns="90000" tIns="45000" bIns="45000"/>
          <a:p>
            <a:pPr>
              <a:lnSpc>
                <a:spcPct val="100000"/>
              </a:lnSpc>
            </a:pPr>
            <a:r>
              <a:rPr lang="en-AU" sz="2000">
                <a:solidFill>
                  <a:srgbClr val="ffffff"/>
                </a:solidFill>
                <a:latin typeface="Candara"/>
              </a:rPr>
              <a:t>IT seems like truths can be explained in simple terms and untruths attracts complexity. </a:t>
            </a:r>
            <a:endParaRPr/>
          </a:p>
        </p:txBody>
      </p:sp>
      <p:sp>
        <p:nvSpPr>
          <p:cNvPr id="98" name="CustomShape 6"/>
          <p:cNvSpPr/>
          <p:nvPr/>
        </p:nvSpPr>
        <p:spPr>
          <a:xfrm>
            <a:off x="720000" y="3456000"/>
            <a:ext cx="2230560" cy="357480"/>
          </a:xfrm>
          <a:prstGeom prst="rect">
            <a:avLst/>
          </a:prstGeom>
          <a:noFill/>
          <a:ln>
            <a:noFill/>
          </a:ln>
        </p:spPr>
        <p:txBody>
          <a:bodyPr lIns="90000" rIns="90000" tIns="45000" bIns="45000"/>
          <a:p>
            <a:pPr>
              <a:lnSpc>
                <a:spcPct val="100000"/>
              </a:lnSpc>
            </a:pPr>
            <a:r>
              <a:rPr lang="en-AU">
                <a:solidFill>
                  <a:srgbClr val="000000"/>
                </a:solidFill>
                <a:latin typeface="Candara"/>
              </a:rPr>
              <a:t>Parables of Jesus</a:t>
            </a:r>
            <a:endParaRPr/>
          </a:p>
        </p:txBody>
      </p:sp>
      <p:sp>
        <p:nvSpPr>
          <p:cNvPr id="99" name="CustomShape 7"/>
          <p:cNvSpPr/>
          <p:nvPr/>
        </p:nvSpPr>
        <p:spPr>
          <a:xfrm>
            <a:off x="5328000" y="3456000"/>
            <a:ext cx="3382560" cy="357480"/>
          </a:xfrm>
          <a:prstGeom prst="rect">
            <a:avLst/>
          </a:prstGeom>
          <a:noFill/>
          <a:ln>
            <a:noFill/>
          </a:ln>
        </p:spPr>
        <p:txBody>
          <a:bodyPr lIns="90000" rIns="90000" tIns="45000" bIns="45000"/>
          <a:p>
            <a:pPr>
              <a:lnSpc>
                <a:spcPct val="100000"/>
              </a:lnSpc>
            </a:pPr>
            <a:r>
              <a:rPr lang="en-AU">
                <a:solidFill>
                  <a:srgbClr val="000000"/>
                </a:solidFill>
                <a:latin typeface="Candara"/>
              </a:rPr>
              <a:t>Darwinistic type theories</a:t>
            </a:r>
            <a:endParaRPr/>
          </a:p>
        </p:txBody>
      </p:sp>
      <p:sp>
        <p:nvSpPr>
          <p:cNvPr id="100" name="TextShape 8"/>
          <p:cNvSpPr txBox="1"/>
          <p:nvPr/>
        </p:nvSpPr>
        <p:spPr>
          <a:xfrm>
            <a:off x="3096000" y="3456000"/>
            <a:ext cx="2068560" cy="358920"/>
          </a:xfrm>
          <a:prstGeom prst="rect">
            <a:avLst/>
          </a:prstGeom>
        </p:spPr>
        <p:txBody>
          <a:bodyPr lIns="90000" rIns="90000" tIns="45000" bIns="45000"/>
          <a:p>
            <a:pPr>
              <a:lnSpc>
                <a:spcPct val="100000"/>
              </a:lnSpc>
            </a:pPr>
            <a:r>
              <a:rPr b="1" lang="en-AU">
                <a:solidFill>
                  <a:srgbClr val="ff420e"/>
                </a:solidFill>
                <a:latin typeface="Candara"/>
              </a:rPr>
              <a:t>–</a:t>
            </a:r>
            <a:r>
              <a:rPr b="1" lang="en-AU">
                <a:solidFill>
                  <a:srgbClr val="ff420e"/>
                </a:solidFill>
                <a:latin typeface="Candara"/>
              </a:rPr>
              <a:t>----------&gt;&gt;&gt;&gt;</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CustomShape 1"/>
          <p:cNvSpPr/>
          <p:nvPr/>
        </p:nvSpPr>
        <p:spPr>
          <a:xfrm>
            <a:off x="596880" y="3699360"/>
            <a:ext cx="8132040" cy="1607760"/>
          </a:xfrm>
          <a:prstGeom prst="rect">
            <a:avLst/>
          </a:prstGeom>
          <a:noFill/>
          <a:ln>
            <a:noFill/>
          </a:ln>
        </p:spPr>
      </p:sp>
      <p:sp>
        <p:nvSpPr>
          <p:cNvPr id="102" name="CustomShape 2"/>
          <p:cNvSpPr/>
          <p:nvPr/>
        </p:nvSpPr>
        <p:spPr>
          <a:xfrm>
            <a:off x="3060000" y="4005000"/>
            <a:ext cx="5179680" cy="2515320"/>
          </a:xfrm>
          <a:prstGeom prst="rect">
            <a:avLst/>
          </a:prstGeom>
          <a:noFill/>
          <a:ln>
            <a:noFill/>
          </a:ln>
        </p:spPr>
      </p:sp>
      <p:sp>
        <p:nvSpPr>
          <p:cNvPr id="103" name="CustomShape 3"/>
          <p:cNvSpPr/>
          <p:nvPr/>
        </p:nvSpPr>
        <p:spPr>
          <a:xfrm>
            <a:off x="4752000" y="3096000"/>
            <a:ext cx="2156040" cy="356040"/>
          </a:xfrm>
          <a:prstGeom prst="rect">
            <a:avLst/>
          </a:prstGeom>
          <a:noFill/>
          <a:ln>
            <a:noFill/>
          </a:ln>
        </p:spPr>
      </p:sp>
      <p:sp>
        <p:nvSpPr>
          <p:cNvPr id="104" name="CustomShape 4"/>
          <p:cNvSpPr/>
          <p:nvPr/>
        </p:nvSpPr>
        <p:spPr>
          <a:xfrm>
            <a:off x="3600000" y="1080000"/>
            <a:ext cx="4462920" cy="718920"/>
          </a:xfrm>
          <a:prstGeom prst="rect">
            <a:avLst/>
          </a:prstGeom>
          <a:noFill/>
          <a:ln>
            <a:noFill/>
          </a:ln>
        </p:spPr>
        <p:txBody>
          <a:bodyPr lIns="90000" rIns="90000" tIns="45000" bIns="45000"/>
          <a:p>
            <a:pPr>
              <a:lnSpc>
                <a:spcPct val="100000"/>
              </a:lnSpc>
            </a:pPr>
            <a:r>
              <a:rPr lang="en-AU">
                <a:solidFill>
                  <a:srgbClr val="000000"/>
                </a:solidFill>
                <a:latin typeface="Candara"/>
              </a:rPr>
              <a:t>Encapsulation: “The earth is not flat but round like a ball”</a:t>
            </a:r>
            <a:endParaRPr/>
          </a:p>
        </p:txBody>
      </p:sp>
      <p:sp>
        <p:nvSpPr>
          <p:cNvPr id="105" name="CustomShape 5"/>
          <p:cNvSpPr/>
          <p:nvPr/>
        </p:nvSpPr>
        <p:spPr>
          <a:xfrm>
            <a:off x="288000" y="1903680"/>
            <a:ext cx="8706240" cy="686880"/>
          </a:xfrm>
          <a:prstGeom prst="rect">
            <a:avLst/>
          </a:prstGeom>
          <a:noFill/>
          <a:ln>
            <a:noFill/>
          </a:ln>
        </p:spPr>
        <p:txBody>
          <a:bodyPr lIns="90000" rIns="90000" tIns="45000" bIns="45000"/>
          <a:p>
            <a:pPr>
              <a:lnSpc>
                <a:spcPct val="100000"/>
              </a:lnSpc>
            </a:pPr>
            <a:r>
              <a:rPr lang="en-AU" sz="2000">
                <a:solidFill>
                  <a:srgbClr val="ffffff"/>
                </a:solidFill>
                <a:latin typeface="Candara"/>
              </a:rPr>
              <a:t>The true shape of the Earth called an Oblate Spheroid. The term "Oblate" refers to it's slightly oblong appearance. The term "Spheroid" means that it is almost a sphere, but not quite. </a:t>
            </a:r>
            <a:endParaRPr/>
          </a:p>
        </p:txBody>
      </p:sp>
      <p:pic>
        <p:nvPicPr>
          <p:cNvPr id="106" name="" descr=""/>
          <p:cNvPicPr/>
          <p:nvPr/>
        </p:nvPicPr>
        <p:blipFill>
          <a:blip r:embed="rId1"/>
          <a:stretch>
            <a:fillRect/>
          </a:stretch>
        </p:blipFill>
        <p:spPr>
          <a:xfrm>
            <a:off x="1440000" y="3168000"/>
            <a:ext cx="2229840" cy="2015280"/>
          </a:xfrm>
          <a:prstGeom prst="rect">
            <a:avLst/>
          </a:prstGeom>
          <a:ln>
            <a:noFill/>
          </a:ln>
        </p:spPr>
      </p:pic>
      <p:pic>
        <p:nvPicPr>
          <p:cNvPr id="107" name="" descr=""/>
          <p:cNvPicPr/>
          <p:nvPr/>
        </p:nvPicPr>
        <p:blipFill>
          <a:blip r:embed="rId2"/>
          <a:stretch>
            <a:fillRect/>
          </a:stretch>
        </p:blipFill>
        <p:spPr>
          <a:xfrm>
            <a:off x="5112000" y="3168360"/>
            <a:ext cx="2663280" cy="19429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251640" y="404640"/>
            <a:ext cx="7119360" cy="1795320"/>
          </a:xfrm>
          <a:prstGeom prst="rect">
            <a:avLst/>
          </a:prstGeom>
          <a:noFill/>
          <a:ln>
            <a:noFill/>
          </a:ln>
        </p:spPr>
        <p:txBody>
          <a:bodyPr lIns="90000" rIns="90000" tIns="45000" bIns="45000" anchor="b"/>
          <a:p>
            <a:pPr>
              <a:lnSpc>
                <a:spcPct val="100000"/>
              </a:lnSpc>
            </a:pPr>
            <a:r>
              <a:rPr lang="en-AU" sz="2800">
                <a:solidFill>
                  <a:srgbClr val="ffffff"/>
                </a:solidFill>
                <a:latin typeface="Candara"/>
              </a:rPr>
              <a:t>First give the signs(evidence) then we will believe. </a:t>
            </a:r>
            <a:endParaRPr/>
          </a:p>
        </p:txBody>
      </p:sp>
      <p:pic>
        <p:nvPicPr>
          <p:cNvPr id="109" name="Picture 4" descr=""/>
          <p:cNvPicPr/>
          <p:nvPr/>
        </p:nvPicPr>
        <p:blipFill>
          <a:blip r:embed="rId1"/>
          <a:stretch>
            <a:fillRect/>
          </a:stretch>
        </p:blipFill>
        <p:spPr>
          <a:xfrm>
            <a:off x="5040000" y="2457360"/>
            <a:ext cx="3567960" cy="2301120"/>
          </a:xfrm>
          <a:prstGeom prst="rect">
            <a:avLst/>
          </a:prstGeom>
          <a:ln>
            <a:noFill/>
          </a:ln>
        </p:spPr>
      </p:pic>
      <p:pic>
        <p:nvPicPr>
          <p:cNvPr id="110" name="Picture 2" descr=""/>
          <p:cNvPicPr/>
          <p:nvPr/>
        </p:nvPicPr>
        <p:blipFill>
          <a:blip r:embed="rId2"/>
          <a:stretch>
            <a:fillRect/>
          </a:stretch>
        </p:blipFill>
        <p:spPr>
          <a:xfrm>
            <a:off x="864000" y="2449800"/>
            <a:ext cx="3596760" cy="229896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596880" y="3699360"/>
            <a:ext cx="8132040" cy="1607760"/>
          </a:xfrm>
          <a:prstGeom prst="rect">
            <a:avLst/>
          </a:prstGeom>
          <a:noFill/>
          <a:ln>
            <a:noFill/>
          </a:ln>
        </p:spPr>
        <p:txBody>
          <a:bodyPr lIns="90000" rIns="90000" tIns="45000" bIns="45000" anchor="b"/>
          <a:p>
            <a:pPr>
              <a:lnSpc>
                <a:spcPct val="100000"/>
              </a:lnSpc>
            </a:pPr>
            <a:r>
              <a:rPr lang="en-AU" sz="2000">
                <a:solidFill>
                  <a:srgbClr val="000000"/>
                </a:solidFill>
                <a:latin typeface="Candara"/>
              </a:rPr>
              <a:t>In The God Delusion, Dawkins contends that a supernatural creator almost certainly does not exist and that belief in a personal god qualifies as a delusion, which he defines as </a:t>
            </a:r>
            <a:r>
              <a:rPr b="1" lang="en-AU" sz="2000">
                <a:solidFill>
                  <a:srgbClr val="000000"/>
                </a:solidFill>
                <a:latin typeface="Candara"/>
              </a:rPr>
              <a:t>a persistent false belief held in the face of strong contradictory evidence</a:t>
            </a:r>
            <a:r>
              <a:rPr lang="en-AU" sz="2000">
                <a:solidFill>
                  <a:srgbClr val="ffffff"/>
                </a:solidFill>
                <a:latin typeface="Candara"/>
              </a:rPr>
              <a:t>. </a:t>
            </a:r>
            <a:endParaRPr/>
          </a:p>
        </p:txBody>
      </p:sp>
      <p:sp>
        <p:nvSpPr>
          <p:cNvPr id="112" name="CustomShape 2"/>
          <p:cNvSpPr/>
          <p:nvPr/>
        </p:nvSpPr>
        <p:spPr>
          <a:xfrm>
            <a:off x="3060000" y="4005000"/>
            <a:ext cx="5179680" cy="2515320"/>
          </a:xfrm>
          <a:prstGeom prst="rect">
            <a:avLst/>
          </a:prstGeom>
          <a:noFill/>
          <a:ln>
            <a:noFill/>
          </a:ln>
        </p:spPr>
      </p:sp>
      <p:pic>
        <p:nvPicPr>
          <p:cNvPr id="113" name="Picture 2" descr=""/>
          <p:cNvPicPr/>
          <p:nvPr/>
        </p:nvPicPr>
        <p:blipFill>
          <a:blip r:embed="rId1"/>
          <a:stretch>
            <a:fillRect/>
          </a:stretch>
        </p:blipFill>
        <p:spPr>
          <a:xfrm>
            <a:off x="1478880" y="330480"/>
            <a:ext cx="1901160" cy="2905560"/>
          </a:xfrm>
          <a:prstGeom prst="rect">
            <a:avLst/>
          </a:prstGeom>
          <a:ln>
            <a:noFill/>
          </a:ln>
        </p:spPr>
      </p:pic>
      <p:pic>
        <p:nvPicPr>
          <p:cNvPr id="114" name="Picture 3" descr=""/>
          <p:cNvPicPr/>
          <p:nvPr/>
        </p:nvPicPr>
        <p:blipFill>
          <a:blip r:embed="rId2"/>
          <a:stretch>
            <a:fillRect/>
          </a:stretch>
        </p:blipFill>
        <p:spPr>
          <a:xfrm>
            <a:off x="4752000" y="432000"/>
            <a:ext cx="2015280" cy="2524320"/>
          </a:xfrm>
          <a:prstGeom prst="rect">
            <a:avLst/>
          </a:prstGeom>
          <a:ln>
            <a:noFill/>
          </a:ln>
        </p:spPr>
      </p:pic>
      <p:sp>
        <p:nvSpPr>
          <p:cNvPr id="115" name="CustomShape 3"/>
          <p:cNvSpPr/>
          <p:nvPr/>
        </p:nvSpPr>
        <p:spPr>
          <a:xfrm>
            <a:off x="4752000" y="3096000"/>
            <a:ext cx="2156040" cy="356040"/>
          </a:xfrm>
          <a:prstGeom prst="rect">
            <a:avLst/>
          </a:prstGeom>
          <a:noFill/>
          <a:ln>
            <a:noFill/>
          </a:ln>
        </p:spPr>
        <p:txBody>
          <a:bodyPr lIns="90000" rIns="90000" tIns="45000" bIns="45000"/>
          <a:p>
            <a:pPr>
              <a:lnSpc>
                <a:spcPct val="100000"/>
              </a:lnSpc>
            </a:pPr>
            <a:r>
              <a:rPr lang="en-AU">
                <a:solidFill>
                  <a:srgbClr val="000000"/>
                </a:solidFill>
                <a:latin typeface="Candara"/>
              </a:rPr>
              <a:t>Richard Dawkins</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755640" y="2520000"/>
            <a:ext cx="7987680" cy="1723320"/>
          </a:xfrm>
          <a:prstGeom prst="rect">
            <a:avLst/>
          </a:prstGeom>
          <a:noFill/>
          <a:ln>
            <a:noFill/>
          </a:ln>
        </p:spPr>
        <p:txBody>
          <a:bodyPr lIns="90000" rIns="90000" tIns="45000" bIns="45000" anchor="b"/>
          <a:p>
            <a:pPr>
              <a:lnSpc>
                <a:spcPct val="100000"/>
              </a:lnSpc>
            </a:pPr>
            <a:r>
              <a:rPr lang="en-AU" sz="2400">
                <a:solidFill>
                  <a:srgbClr val="ffffff"/>
                </a:solidFill>
                <a:latin typeface="Candara"/>
              </a:rPr>
              <a:t>"While God has given ample evidence for faith, </a:t>
            </a:r>
            <a:r>
              <a:rPr lang="en-AU" sz="2400">
                <a:solidFill>
                  <a:srgbClr val="ff0000"/>
                </a:solidFill>
                <a:latin typeface="Candara"/>
              </a:rPr>
              <a:t>He will never remove all excuse for unbelief</a:t>
            </a:r>
            <a:r>
              <a:rPr lang="en-AU" sz="2400">
                <a:solidFill>
                  <a:srgbClr val="ffffff"/>
                </a:solidFill>
                <a:latin typeface="Candara"/>
              </a:rPr>
              <a:t>. All who look for hooks to hang their doubts upon will find them. And those who refuse to accept and obey God's Word until every objection has been removed, and there is no longer an opportunity for doubt, will never come to the light" (</a:t>
            </a:r>
            <a:r>
              <a:rPr i="1" lang="en-AU" sz="2400">
                <a:solidFill>
                  <a:srgbClr val="ffffff"/>
                </a:solidFill>
                <a:latin typeface="Candara"/>
              </a:rPr>
              <a:t>The Great Controversy,</a:t>
            </a:r>
            <a:r>
              <a:rPr lang="en-AU" sz="2400">
                <a:solidFill>
                  <a:srgbClr val="ffffff"/>
                </a:solidFill>
                <a:latin typeface="Candara"/>
              </a:rPr>
              <a:t> p. 527).</a:t>
            </a:r>
            <a:endParaRPr/>
          </a:p>
        </p:txBody>
      </p:sp>
      <p:sp>
        <p:nvSpPr>
          <p:cNvPr id="117" name="CustomShape 2"/>
          <p:cNvSpPr/>
          <p:nvPr/>
        </p:nvSpPr>
        <p:spPr>
          <a:xfrm>
            <a:off x="3060000" y="4005000"/>
            <a:ext cx="5179680" cy="2515320"/>
          </a:xfrm>
          <a:prstGeom prst="rect">
            <a:avLst/>
          </a:prstGeom>
          <a:noFill/>
          <a:ln>
            <a:noFill/>
          </a:ln>
        </p:spPr>
      </p:sp>
      <p:pic>
        <p:nvPicPr>
          <p:cNvPr id="118" name="Picture 2" descr=""/>
          <p:cNvPicPr/>
          <p:nvPr/>
        </p:nvPicPr>
        <p:blipFill>
          <a:blip r:embed="rId1"/>
          <a:stretch>
            <a:fillRect/>
          </a:stretch>
        </p:blipFill>
        <p:spPr>
          <a:xfrm>
            <a:off x="5409360" y="4464000"/>
            <a:ext cx="3225960" cy="214128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CustomShape 1"/>
          <p:cNvSpPr/>
          <p:nvPr/>
        </p:nvSpPr>
        <p:spPr>
          <a:xfrm>
            <a:off x="971640" y="2277000"/>
            <a:ext cx="7051680" cy="2027160"/>
          </a:xfrm>
          <a:prstGeom prst="rect">
            <a:avLst/>
          </a:prstGeom>
          <a:noFill/>
          <a:ln>
            <a:noFill/>
          </a:ln>
        </p:spPr>
        <p:txBody>
          <a:bodyPr lIns="90000" rIns="90000" tIns="45000" bIns="45000" anchor="b"/>
          <a:p>
            <a:pPr>
              <a:lnSpc>
                <a:spcPct val="100000"/>
              </a:lnSpc>
            </a:pPr>
            <a:r>
              <a:rPr lang="en-AU" sz="2800">
                <a:solidFill>
                  <a:srgbClr val="ffffff"/>
                </a:solidFill>
                <a:latin typeface="Candara"/>
              </a:rPr>
              <a:t>“</a:t>
            </a:r>
            <a:r>
              <a:rPr lang="en-AU" sz="2800">
                <a:solidFill>
                  <a:srgbClr val="ffffff"/>
                </a:solidFill>
                <a:latin typeface="Candara"/>
              </a:rPr>
              <a:t>So he said to them, “Unless I see in His hands the print of the nails, and put my finger into the print of the nails, and put my hand into His side, I will not believe.”</a:t>
            </a:r>
            <a:endParaRPr/>
          </a:p>
        </p:txBody>
      </p:sp>
      <p:sp>
        <p:nvSpPr>
          <p:cNvPr id="120" name="CustomShape 2"/>
          <p:cNvSpPr/>
          <p:nvPr/>
        </p:nvSpPr>
        <p:spPr>
          <a:xfrm>
            <a:off x="467640" y="188640"/>
            <a:ext cx="8671320" cy="1867320"/>
          </a:xfrm>
          <a:prstGeom prst="rect">
            <a:avLst/>
          </a:prstGeom>
          <a:noFill/>
          <a:ln>
            <a:noFill/>
          </a:ln>
        </p:spPr>
        <p:txBody>
          <a:bodyPr lIns="90000" rIns="90000" tIns="45000" bIns="45000" anchor="ctr"/>
          <a:p>
            <a:pPr>
              <a:lnSpc>
                <a:spcPct val="100000"/>
              </a:lnSpc>
            </a:pPr>
            <a:r>
              <a:rPr lang="en-AU" sz="4400">
                <a:solidFill>
                  <a:srgbClr val="000000"/>
                </a:solidFill>
                <a:latin typeface="Candara"/>
              </a:rPr>
              <a:t>When evidence becomes a broken crutch</a:t>
            </a:r>
            <a:endParaRPr/>
          </a:p>
        </p:txBody>
      </p:sp>
      <p:sp>
        <p:nvSpPr>
          <p:cNvPr id="121" name="CustomShape 3"/>
          <p:cNvSpPr/>
          <p:nvPr/>
        </p:nvSpPr>
        <p:spPr>
          <a:xfrm>
            <a:off x="5724000" y="4612320"/>
            <a:ext cx="2052000" cy="633600"/>
          </a:xfrm>
          <a:prstGeom prst="rect">
            <a:avLst/>
          </a:prstGeom>
          <a:noFill/>
          <a:ln>
            <a:noFill/>
          </a:ln>
        </p:spPr>
        <p:txBody>
          <a:bodyPr lIns="90000" rIns="90000" tIns="45000" bIns="45000"/>
          <a:p>
            <a:pPr>
              <a:lnSpc>
                <a:spcPct val="100000"/>
              </a:lnSpc>
            </a:pPr>
            <a:r>
              <a:rPr lang="en-AU">
                <a:solidFill>
                  <a:srgbClr val="000000"/>
                </a:solidFill>
                <a:latin typeface="Candara"/>
              </a:rPr>
              <a:t>John 20:24,29</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1037520" y="476640"/>
            <a:ext cx="6979680" cy="761400"/>
          </a:xfrm>
          <a:prstGeom prst="rect">
            <a:avLst/>
          </a:prstGeom>
          <a:noFill/>
          <a:ln>
            <a:noFill/>
          </a:ln>
        </p:spPr>
        <p:txBody>
          <a:bodyPr lIns="90000" rIns="90000" tIns="45000" bIns="45000" anchor="b"/>
          <a:p>
            <a:pPr>
              <a:lnSpc>
                <a:spcPct val="100000"/>
              </a:lnSpc>
            </a:pPr>
            <a:r>
              <a:rPr lang="en-AU" sz="3200">
                <a:solidFill>
                  <a:srgbClr val="ffffff"/>
                </a:solidFill>
                <a:latin typeface="Candara"/>
              </a:rPr>
              <a:t>Thomas first wanted to see the evidence</a:t>
            </a:r>
            <a:endParaRPr/>
          </a:p>
        </p:txBody>
      </p:sp>
      <p:sp>
        <p:nvSpPr>
          <p:cNvPr id="123" name="CustomShape 2"/>
          <p:cNvSpPr/>
          <p:nvPr/>
        </p:nvSpPr>
        <p:spPr>
          <a:xfrm>
            <a:off x="323640" y="1700640"/>
            <a:ext cx="4603320" cy="2083320"/>
          </a:xfrm>
          <a:prstGeom prst="rect">
            <a:avLst/>
          </a:prstGeom>
          <a:noFill/>
          <a:ln>
            <a:noFill/>
          </a:ln>
        </p:spPr>
        <p:txBody>
          <a:bodyPr lIns="90000" rIns="90000" tIns="45000" bIns="45000" anchor="ctr"/>
          <a:p>
            <a:pPr>
              <a:lnSpc>
                <a:spcPct val="100000"/>
              </a:lnSpc>
            </a:pPr>
            <a:r>
              <a:rPr lang="en-AU" sz="2400">
                <a:solidFill>
                  <a:srgbClr val="000000"/>
                </a:solidFill>
                <a:latin typeface="Candara"/>
              </a:rPr>
              <a:t>Jesus said to him “ Thomas because you have seen Me, you have believed. </a:t>
            </a:r>
            <a:r>
              <a:rPr lang="en-AU" sz="2400">
                <a:solidFill>
                  <a:srgbClr val="ff0000"/>
                </a:solidFill>
                <a:latin typeface="Candara"/>
              </a:rPr>
              <a:t>Blessed are those who have not seen and yet have believed</a:t>
            </a:r>
            <a:r>
              <a:rPr lang="en-AU" sz="2400">
                <a:solidFill>
                  <a:srgbClr val="000000"/>
                </a:solidFill>
                <a:latin typeface="Candara"/>
              </a:rPr>
              <a:t>.” </a:t>
            </a:r>
            <a:endParaRPr/>
          </a:p>
        </p:txBody>
      </p:sp>
      <p:sp>
        <p:nvSpPr>
          <p:cNvPr id="124" name="CustomShape 3"/>
          <p:cNvSpPr/>
          <p:nvPr/>
        </p:nvSpPr>
        <p:spPr>
          <a:xfrm>
            <a:off x="2608920" y="3604320"/>
            <a:ext cx="1641960" cy="360000"/>
          </a:xfrm>
          <a:prstGeom prst="rect">
            <a:avLst/>
          </a:prstGeom>
          <a:noFill/>
          <a:ln>
            <a:noFill/>
          </a:ln>
        </p:spPr>
        <p:txBody>
          <a:bodyPr lIns="90000" rIns="90000" tIns="45000" bIns="45000"/>
          <a:p>
            <a:pPr>
              <a:lnSpc>
                <a:spcPct val="100000"/>
              </a:lnSpc>
            </a:pPr>
            <a:r>
              <a:rPr lang="en-AU">
                <a:solidFill>
                  <a:srgbClr val="000000"/>
                </a:solidFill>
                <a:latin typeface="Candara"/>
              </a:rPr>
              <a:t>John 20:29</a:t>
            </a:r>
            <a:endParaRPr/>
          </a:p>
        </p:txBody>
      </p:sp>
      <p:pic>
        <p:nvPicPr>
          <p:cNvPr id="125" name="" descr=""/>
          <p:cNvPicPr/>
          <p:nvPr/>
        </p:nvPicPr>
        <p:blipFill>
          <a:blip r:embed="rId1"/>
          <a:stretch>
            <a:fillRect/>
          </a:stretch>
        </p:blipFill>
        <p:spPr>
          <a:xfrm>
            <a:off x="4893120" y="1699560"/>
            <a:ext cx="3743640" cy="276120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724320" y="432000"/>
            <a:ext cx="7767360" cy="571680"/>
          </a:xfrm>
          <a:prstGeom prst="rect">
            <a:avLst/>
          </a:prstGeom>
          <a:noFill/>
          <a:ln>
            <a:noFill/>
          </a:ln>
        </p:spPr>
        <p:txBody>
          <a:bodyPr lIns="90000" rIns="90000" tIns="45000" bIns="45000" anchor="ctr"/>
          <a:p>
            <a:pPr algn="ctr">
              <a:lnSpc>
                <a:spcPct val="100000"/>
              </a:lnSpc>
            </a:pPr>
            <a:r>
              <a:rPr lang="en-AU" sz="2800">
                <a:solidFill>
                  <a:srgbClr val="000000"/>
                </a:solidFill>
                <a:latin typeface="Candara"/>
              </a:rPr>
              <a:t>Signs and wonders is not the problem.</a:t>
            </a:r>
            <a:endParaRPr/>
          </a:p>
        </p:txBody>
      </p:sp>
      <p:pic>
        <p:nvPicPr>
          <p:cNvPr id="127" name="Picture 2" descr=""/>
          <p:cNvPicPr/>
          <p:nvPr/>
        </p:nvPicPr>
        <p:blipFill>
          <a:blip r:embed="rId1"/>
          <a:stretch>
            <a:fillRect/>
          </a:stretch>
        </p:blipFill>
        <p:spPr>
          <a:xfrm>
            <a:off x="5823000" y="1143720"/>
            <a:ext cx="1732680" cy="2523960"/>
          </a:xfrm>
          <a:prstGeom prst="rect">
            <a:avLst/>
          </a:prstGeom>
          <a:ln>
            <a:noFill/>
          </a:ln>
        </p:spPr>
      </p:pic>
      <p:sp>
        <p:nvSpPr>
          <p:cNvPr id="128" name="CustomShape 2"/>
          <p:cNvSpPr/>
          <p:nvPr/>
        </p:nvSpPr>
        <p:spPr>
          <a:xfrm>
            <a:off x="628560" y="3429360"/>
            <a:ext cx="7885440" cy="1532880"/>
          </a:xfrm>
          <a:prstGeom prst="rect">
            <a:avLst/>
          </a:prstGeom>
          <a:noFill/>
          <a:ln>
            <a:noFill/>
          </a:ln>
        </p:spPr>
        <p:txBody>
          <a:bodyPr lIns="90000" rIns="90000" tIns="45000" bIns="45000" anchor="ctr"/>
          <a:p>
            <a:pPr>
              <a:lnSpc>
                <a:spcPct val="100000"/>
              </a:lnSpc>
            </a:pPr>
            <a:r>
              <a:rPr lang="en-AU" sz="2400">
                <a:solidFill>
                  <a:srgbClr val="000000"/>
                </a:solidFill>
                <a:latin typeface="Candara"/>
              </a:rPr>
              <a:t>God never asks us to believe, without giving sufficient evidence upon which to base our faith. </a:t>
            </a:r>
            <a:endParaRPr/>
          </a:p>
        </p:txBody>
      </p:sp>
      <p:sp>
        <p:nvSpPr>
          <p:cNvPr id="129" name="CustomShape 3"/>
          <p:cNvSpPr/>
          <p:nvPr/>
        </p:nvSpPr>
        <p:spPr>
          <a:xfrm>
            <a:off x="23400" y="6562440"/>
            <a:ext cx="2023200" cy="222840"/>
          </a:xfrm>
          <a:prstGeom prst="rect">
            <a:avLst/>
          </a:prstGeom>
          <a:noFill/>
          <a:ln>
            <a:noFill/>
          </a:ln>
        </p:spPr>
      </p:sp>
      <p:sp>
        <p:nvSpPr>
          <p:cNvPr id="130" name="CustomShape 4"/>
          <p:cNvSpPr/>
          <p:nvPr/>
        </p:nvSpPr>
        <p:spPr>
          <a:xfrm>
            <a:off x="1296000" y="1656000"/>
            <a:ext cx="2970720" cy="283680"/>
          </a:xfrm>
          <a:prstGeom prst="rect">
            <a:avLst/>
          </a:prstGeom>
          <a:noFill/>
          <a:ln>
            <a:noFill/>
          </a:ln>
        </p:spPr>
        <p:txBody>
          <a:bodyPr lIns="90000" rIns="90000" tIns="45000" bIns="45000"/>
          <a:p>
            <a:pPr>
              <a:lnSpc>
                <a:spcPct val="100000"/>
              </a:lnSpc>
            </a:pPr>
            <a:r>
              <a:rPr lang="en-AU">
                <a:solidFill>
                  <a:srgbClr val="000000"/>
                </a:solidFill>
                <a:latin typeface="Candara"/>
              </a:rPr>
              <a:t>And truly Jesus did many other signs in the presence of His disciples, which are not written in this book; John 20:30,31</a:t>
            </a:r>
            <a:endParaRPr/>
          </a:p>
        </p:txBody>
      </p:sp>
      <p:sp>
        <p:nvSpPr>
          <p:cNvPr id="131" name="CustomShape 5"/>
          <p:cNvSpPr/>
          <p:nvPr/>
        </p:nvSpPr>
        <p:spPr>
          <a:xfrm>
            <a:off x="5472000" y="4752000"/>
            <a:ext cx="2947680" cy="643680"/>
          </a:xfrm>
          <a:prstGeom prst="rect">
            <a:avLst/>
          </a:prstGeom>
          <a:noFill/>
          <a:ln>
            <a:noFill/>
          </a:ln>
        </p:spPr>
        <p:txBody>
          <a:bodyPr lIns="90000" rIns="90000" tIns="45000" bIns="45000"/>
          <a:p>
            <a:pPr>
              <a:lnSpc>
                <a:spcPct val="100000"/>
              </a:lnSpc>
            </a:pPr>
            <a:r>
              <a:rPr lang="en-AU">
                <a:solidFill>
                  <a:srgbClr val="000000"/>
                </a:solidFill>
                <a:latin typeface="Candara"/>
              </a:rPr>
              <a:t>Steps To Christ pg 105</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1403640" y="-72000"/>
            <a:ext cx="5864400" cy="1940040"/>
          </a:xfrm>
          <a:prstGeom prst="rect">
            <a:avLst/>
          </a:prstGeom>
          <a:noFill/>
          <a:ln>
            <a:noFill/>
          </a:ln>
        </p:spPr>
        <p:txBody>
          <a:bodyPr lIns="90000" rIns="90000" tIns="45000" bIns="45000" anchor="b"/>
          <a:p>
            <a:r>
              <a:rPr lang="en-AU" sz="2800">
                <a:solidFill>
                  <a:srgbClr val="ffffff"/>
                </a:solidFill>
                <a:latin typeface="Candara"/>
              </a:rPr>
              <a:t>Opposite of doubt is Believe.</a:t>
            </a:r>
            <a:endParaRPr/>
          </a:p>
          <a:p>
            <a:endParaRPr/>
          </a:p>
          <a:p>
            <a:pPr>
              <a:lnSpc>
                <a:spcPct val="100000"/>
              </a:lnSpc>
            </a:pPr>
            <a:endParaRPr/>
          </a:p>
        </p:txBody>
      </p:sp>
      <p:pic>
        <p:nvPicPr>
          <p:cNvPr id="133" name="Picture 2" descr=""/>
          <p:cNvPicPr/>
          <p:nvPr/>
        </p:nvPicPr>
        <p:blipFill>
          <a:blip r:embed="rId1"/>
          <a:stretch>
            <a:fillRect/>
          </a:stretch>
        </p:blipFill>
        <p:spPr>
          <a:xfrm>
            <a:off x="1547640" y="1152720"/>
            <a:ext cx="5072400" cy="381132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395640" y="3312000"/>
            <a:ext cx="2625120" cy="1445760"/>
          </a:xfrm>
          <a:prstGeom prst="rect">
            <a:avLst/>
          </a:prstGeom>
          <a:noFill/>
          <a:ln>
            <a:noFill/>
          </a:ln>
        </p:spPr>
      </p:sp>
      <p:sp>
        <p:nvSpPr>
          <p:cNvPr id="135" name="CustomShape 2"/>
          <p:cNvSpPr/>
          <p:nvPr/>
        </p:nvSpPr>
        <p:spPr>
          <a:xfrm>
            <a:off x="-20520" y="6381360"/>
            <a:ext cx="1398960" cy="649080"/>
          </a:xfrm>
          <a:prstGeom prst="rect">
            <a:avLst/>
          </a:prstGeom>
          <a:noFill/>
          <a:ln>
            <a:noFill/>
          </a:ln>
        </p:spPr>
      </p:sp>
      <p:sp>
        <p:nvSpPr>
          <p:cNvPr id="136" name="CustomShape 3"/>
          <p:cNvSpPr/>
          <p:nvPr/>
        </p:nvSpPr>
        <p:spPr>
          <a:xfrm>
            <a:off x="395640" y="476640"/>
            <a:ext cx="8564040" cy="2155320"/>
          </a:xfrm>
          <a:prstGeom prst="rect">
            <a:avLst/>
          </a:prstGeom>
          <a:noFill/>
          <a:ln>
            <a:noFill/>
          </a:ln>
        </p:spPr>
      </p:sp>
      <p:sp>
        <p:nvSpPr>
          <p:cNvPr id="137" name="CustomShape 4"/>
          <p:cNvSpPr/>
          <p:nvPr/>
        </p:nvSpPr>
        <p:spPr>
          <a:xfrm>
            <a:off x="5387400" y="648000"/>
            <a:ext cx="1881360" cy="739800"/>
          </a:xfrm>
          <a:prstGeom prst="rect">
            <a:avLst/>
          </a:prstGeom>
          <a:noFill/>
          <a:ln>
            <a:noFill/>
          </a:ln>
        </p:spPr>
        <p:txBody>
          <a:bodyPr lIns="90000" rIns="90000" tIns="45000" bIns="45000"/>
          <a:p>
            <a:pPr>
              <a:lnSpc>
                <a:spcPct val="100000"/>
              </a:lnSpc>
            </a:pPr>
            <a:r>
              <a:rPr lang="en-AU" sz="4400" u="sng">
                <a:solidFill>
                  <a:srgbClr val="ffffff"/>
                </a:solidFill>
                <a:latin typeface="Candara"/>
              </a:rPr>
              <a:t>Greek</a:t>
            </a:r>
            <a:endParaRPr/>
          </a:p>
        </p:txBody>
      </p:sp>
      <p:sp>
        <p:nvSpPr>
          <p:cNvPr id="138" name="CustomShape 5"/>
          <p:cNvSpPr/>
          <p:nvPr/>
        </p:nvSpPr>
        <p:spPr>
          <a:xfrm>
            <a:off x="648000" y="936000"/>
            <a:ext cx="2445480" cy="739800"/>
          </a:xfrm>
          <a:prstGeom prst="rect">
            <a:avLst/>
          </a:prstGeom>
          <a:noFill/>
          <a:ln>
            <a:noFill/>
          </a:ln>
        </p:spPr>
        <p:txBody>
          <a:bodyPr lIns="90000" rIns="90000" tIns="45000" bIns="45000"/>
          <a:p>
            <a:pPr>
              <a:lnSpc>
                <a:spcPct val="100000"/>
              </a:lnSpc>
            </a:pPr>
            <a:r>
              <a:rPr lang="en-AU" sz="4400">
                <a:solidFill>
                  <a:srgbClr val="ffffff"/>
                </a:solidFill>
                <a:latin typeface="Candara"/>
              </a:rPr>
              <a:t>Believe</a:t>
            </a:r>
            <a:endParaRPr/>
          </a:p>
        </p:txBody>
      </p:sp>
      <p:sp>
        <p:nvSpPr>
          <p:cNvPr id="139" name="CustomShape 6"/>
          <p:cNvSpPr/>
          <p:nvPr/>
        </p:nvSpPr>
        <p:spPr>
          <a:xfrm>
            <a:off x="5387400" y="2300040"/>
            <a:ext cx="2889360" cy="739800"/>
          </a:xfrm>
          <a:prstGeom prst="rect">
            <a:avLst/>
          </a:prstGeom>
          <a:noFill/>
          <a:ln>
            <a:noFill/>
          </a:ln>
        </p:spPr>
      </p:sp>
      <p:sp>
        <p:nvSpPr>
          <p:cNvPr id="140" name="CustomShape 7"/>
          <p:cNvSpPr/>
          <p:nvPr/>
        </p:nvSpPr>
        <p:spPr>
          <a:xfrm>
            <a:off x="5387400" y="1557000"/>
            <a:ext cx="2601360" cy="739800"/>
          </a:xfrm>
          <a:prstGeom prst="rect">
            <a:avLst/>
          </a:prstGeom>
          <a:noFill/>
          <a:ln>
            <a:noFill/>
          </a:ln>
        </p:spPr>
        <p:txBody>
          <a:bodyPr lIns="90000" rIns="90000" tIns="45000" bIns="45000"/>
          <a:p>
            <a:pPr>
              <a:lnSpc>
                <a:spcPct val="100000"/>
              </a:lnSpc>
            </a:pPr>
            <a:r>
              <a:rPr lang="en-AU" sz="4400">
                <a:solidFill>
                  <a:srgbClr val="ffffff"/>
                </a:solidFill>
                <a:latin typeface="Candara"/>
              </a:rPr>
              <a:t>Pisteuo</a:t>
            </a:r>
            <a:endParaRPr/>
          </a:p>
        </p:txBody>
      </p:sp>
      <p:sp>
        <p:nvSpPr>
          <p:cNvPr id="141" name="CustomShape 8"/>
          <p:cNvSpPr/>
          <p:nvPr/>
        </p:nvSpPr>
        <p:spPr>
          <a:xfrm>
            <a:off x="3384000" y="3312000"/>
            <a:ext cx="5396760" cy="1391760"/>
          </a:xfrm>
          <a:prstGeom prst="rect">
            <a:avLst/>
          </a:prstGeom>
          <a:noFill/>
          <a:ln>
            <a:noFill/>
          </a:ln>
        </p:spPr>
        <p:txBody>
          <a:bodyPr lIns="90000" rIns="90000" tIns="45000" bIns="45000"/>
          <a:p>
            <a:pPr>
              <a:lnSpc>
                <a:spcPct val="100000"/>
              </a:lnSpc>
            </a:pPr>
            <a:endParaRPr/>
          </a:p>
          <a:p>
            <a:pPr>
              <a:lnSpc>
                <a:spcPct val="100000"/>
              </a:lnSpc>
            </a:pPr>
            <a:r>
              <a:rPr lang="en-AU" sz="4400">
                <a:solidFill>
                  <a:srgbClr val="ffffff"/>
                </a:solidFill>
                <a:latin typeface="Candara"/>
              </a:rPr>
              <a:t>To Credit  </a:t>
            </a:r>
            <a:endParaRPr/>
          </a:p>
          <a:p>
            <a:pPr>
              <a:lnSpc>
                <a:spcPct val="100000"/>
              </a:lnSpc>
            </a:pPr>
            <a:r>
              <a:rPr lang="en-AU" sz="4400">
                <a:solidFill>
                  <a:srgbClr val="ffffff"/>
                </a:solidFill>
                <a:latin typeface="Candara"/>
              </a:rPr>
              <a:t>Have Confidence</a:t>
            </a:r>
            <a:endParaRPr/>
          </a:p>
        </p:txBody>
      </p:sp>
      <p:sp>
        <p:nvSpPr>
          <p:cNvPr id="142" name="CustomShape 9"/>
          <p:cNvSpPr/>
          <p:nvPr/>
        </p:nvSpPr>
        <p:spPr>
          <a:xfrm>
            <a:off x="1224000" y="4440960"/>
            <a:ext cx="6909120" cy="740160"/>
          </a:xfrm>
          <a:prstGeom prst="rect">
            <a:avLst/>
          </a:prstGeom>
          <a:noFill/>
          <a:ln>
            <a:noFill/>
          </a:ln>
        </p:spPr>
      </p:sp>
      <p:pic>
        <p:nvPicPr>
          <p:cNvPr id="143" name="Picture 11" descr=""/>
          <p:cNvPicPr/>
          <p:nvPr/>
        </p:nvPicPr>
        <p:blipFill>
          <a:blip r:embed="rId1"/>
          <a:stretch>
            <a:fillRect/>
          </a:stretch>
        </p:blipFill>
        <p:spPr>
          <a:xfrm>
            <a:off x="648000" y="1802160"/>
            <a:ext cx="3093480" cy="193932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 name="CustomShape 1"/>
          <p:cNvSpPr/>
          <p:nvPr/>
        </p:nvSpPr>
        <p:spPr>
          <a:xfrm>
            <a:off x="769320" y="3293280"/>
            <a:ext cx="7767360" cy="1464840"/>
          </a:xfrm>
          <a:prstGeom prst="rect">
            <a:avLst/>
          </a:prstGeom>
          <a:noFill/>
          <a:ln>
            <a:noFill/>
          </a:ln>
        </p:spPr>
      </p:sp>
      <p:sp>
        <p:nvSpPr>
          <p:cNvPr id="55" name="CustomShape 2"/>
          <p:cNvSpPr/>
          <p:nvPr/>
        </p:nvSpPr>
        <p:spPr>
          <a:xfrm>
            <a:off x="6480000" y="4675680"/>
            <a:ext cx="2011680" cy="360000"/>
          </a:xfrm>
          <a:prstGeom prst="rect">
            <a:avLst/>
          </a:prstGeom>
          <a:noFill/>
          <a:ln>
            <a:noFill/>
          </a:ln>
        </p:spPr>
      </p:sp>
      <p:sp>
        <p:nvSpPr>
          <p:cNvPr id="56" name="CustomShape 3"/>
          <p:cNvSpPr/>
          <p:nvPr/>
        </p:nvSpPr>
        <p:spPr>
          <a:xfrm>
            <a:off x="687960" y="959400"/>
            <a:ext cx="7767360" cy="1464840"/>
          </a:xfrm>
          <a:prstGeom prst="rect">
            <a:avLst/>
          </a:prstGeom>
          <a:noFill/>
          <a:ln>
            <a:noFill/>
          </a:ln>
        </p:spPr>
      </p:sp>
      <p:sp>
        <p:nvSpPr>
          <p:cNvPr id="57" name="CustomShape 4"/>
          <p:cNvSpPr/>
          <p:nvPr/>
        </p:nvSpPr>
        <p:spPr>
          <a:xfrm>
            <a:off x="419040" y="834840"/>
            <a:ext cx="8305200" cy="2132280"/>
          </a:xfrm>
          <a:prstGeom prst="rect">
            <a:avLst/>
          </a:prstGeom>
          <a:noFill/>
          <a:ln>
            <a:noFill/>
          </a:ln>
        </p:spPr>
      </p:sp>
      <p:pic>
        <p:nvPicPr>
          <p:cNvPr id="58" name="" descr=""/>
          <p:cNvPicPr/>
          <p:nvPr/>
        </p:nvPicPr>
        <p:blipFill>
          <a:blip r:embed="rId1"/>
          <a:stretch>
            <a:fillRect/>
          </a:stretch>
        </p:blipFill>
        <p:spPr>
          <a:xfrm>
            <a:off x="1446480" y="576000"/>
            <a:ext cx="6347520" cy="4391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23400" y="6562440"/>
            <a:ext cx="2023200" cy="222840"/>
          </a:xfrm>
          <a:prstGeom prst="rect">
            <a:avLst/>
          </a:prstGeom>
          <a:noFill/>
          <a:ln>
            <a:noFill/>
          </a:ln>
        </p:spPr>
      </p:sp>
      <p:sp>
        <p:nvSpPr>
          <p:cNvPr id="145" name="CustomShape 2"/>
          <p:cNvSpPr/>
          <p:nvPr/>
        </p:nvSpPr>
        <p:spPr>
          <a:xfrm>
            <a:off x="436320" y="1254600"/>
            <a:ext cx="8274240" cy="1911960"/>
          </a:xfrm>
          <a:prstGeom prst="rect">
            <a:avLst/>
          </a:prstGeom>
          <a:noFill/>
          <a:ln>
            <a:noFill/>
          </a:ln>
        </p:spPr>
        <p:txBody>
          <a:bodyPr lIns="90000" rIns="90000" tIns="45000" bIns="45000" anchor="b"/>
          <a:p>
            <a:r>
              <a:rPr lang="en-AU" sz="2000">
                <a:solidFill>
                  <a:srgbClr val="ffffff"/>
                </a:solidFill>
                <a:latin typeface="Candara"/>
              </a:rPr>
              <a:t>Believing not only provides surety for Eternal life but makes our day to day lives easier. </a:t>
            </a:r>
            <a:endParaRPr/>
          </a:p>
          <a:p>
            <a:endParaRPr/>
          </a:p>
          <a:p>
            <a:r>
              <a:rPr lang="en-AU" sz="2000">
                <a:solidFill>
                  <a:srgbClr val="ffffff"/>
                </a:solidFill>
                <a:latin typeface="Candara"/>
              </a:rPr>
              <a:t>Boosts confidence in the “plans He has for us” Jeremiah 29:11</a:t>
            </a:r>
            <a:endParaRPr/>
          </a:p>
          <a:p>
            <a:endParaRPr/>
          </a:p>
          <a:p>
            <a:r>
              <a:rPr lang="en-AU" sz="2000">
                <a:solidFill>
                  <a:srgbClr val="ffffff"/>
                </a:solidFill>
                <a:latin typeface="Candara"/>
              </a:rPr>
              <a:t>Thus we can move forward confidently when God commands us to.</a:t>
            </a:r>
            <a:endParaRPr/>
          </a:p>
        </p:txBody>
      </p:sp>
      <p:pic>
        <p:nvPicPr>
          <p:cNvPr id="146" name="Picture 11" descr=""/>
          <p:cNvPicPr/>
          <p:nvPr/>
        </p:nvPicPr>
        <p:blipFill>
          <a:blip r:embed="rId1"/>
          <a:stretch>
            <a:fillRect/>
          </a:stretch>
        </p:blipFill>
        <p:spPr>
          <a:xfrm>
            <a:off x="2883240" y="3168000"/>
            <a:ext cx="2803320" cy="179856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23400" y="6562440"/>
            <a:ext cx="2023200" cy="222840"/>
          </a:xfrm>
          <a:prstGeom prst="rect">
            <a:avLst/>
          </a:prstGeom>
          <a:noFill/>
          <a:ln>
            <a:noFill/>
          </a:ln>
        </p:spPr>
      </p:sp>
      <p:sp>
        <p:nvSpPr>
          <p:cNvPr id="148" name="CustomShape 2"/>
          <p:cNvSpPr/>
          <p:nvPr/>
        </p:nvSpPr>
        <p:spPr>
          <a:xfrm>
            <a:off x="436320" y="792000"/>
            <a:ext cx="8274240" cy="2374560"/>
          </a:xfrm>
          <a:prstGeom prst="rect">
            <a:avLst/>
          </a:prstGeom>
          <a:noFill/>
          <a:ln>
            <a:noFill/>
          </a:ln>
        </p:spPr>
        <p:txBody>
          <a:bodyPr lIns="90000" rIns="90000" tIns="45000" bIns="45000" anchor="b"/>
          <a:p>
            <a:r>
              <a:rPr lang="en-AU" sz="2000">
                <a:solidFill>
                  <a:srgbClr val="ffffff"/>
                </a:solidFill>
                <a:latin typeface="Candara"/>
              </a:rPr>
              <a:t>Evidence places the ball in our court. We carry the burden</a:t>
            </a:r>
            <a:endParaRPr/>
          </a:p>
          <a:p>
            <a:endParaRPr/>
          </a:p>
          <a:p>
            <a:r>
              <a:rPr lang="en-AU" sz="2000">
                <a:solidFill>
                  <a:srgbClr val="ffffff"/>
                </a:solidFill>
                <a:latin typeface="Candara"/>
              </a:rPr>
              <a:t>Believing places the ball in God's court. God carries the burden.</a:t>
            </a:r>
            <a:endParaRPr/>
          </a:p>
        </p:txBody>
      </p:sp>
      <p:pic>
        <p:nvPicPr>
          <p:cNvPr id="149" name="Picture 11" descr=""/>
          <p:cNvPicPr/>
          <p:nvPr/>
        </p:nvPicPr>
        <p:blipFill>
          <a:blip r:embed="rId1"/>
          <a:stretch>
            <a:fillRect/>
          </a:stretch>
        </p:blipFill>
        <p:spPr>
          <a:xfrm>
            <a:off x="2883240" y="3168000"/>
            <a:ext cx="2803320" cy="179856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755640" y="908640"/>
            <a:ext cx="7767360" cy="2299320"/>
          </a:xfrm>
          <a:prstGeom prst="rect">
            <a:avLst/>
          </a:prstGeom>
          <a:noFill/>
          <a:ln>
            <a:noFill/>
          </a:ln>
        </p:spPr>
        <p:txBody>
          <a:bodyPr lIns="90000" rIns="90000" tIns="45000" bIns="45000" anchor="b"/>
          <a:p>
            <a:pPr>
              <a:lnSpc>
                <a:spcPct val="100000"/>
              </a:lnSpc>
            </a:pPr>
            <a:r>
              <a:rPr lang="en-AU" sz="4400">
                <a:solidFill>
                  <a:srgbClr val="ffffff"/>
                </a:solidFill>
                <a:latin typeface="Candara"/>
              </a:rPr>
              <a:t>Whoever believes in Him should not perish but have everlasting life.</a:t>
            </a:r>
            <a:endParaRPr/>
          </a:p>
        </p:txBody>
      </p:sp>
      <p:sp>
        <p:nvSpPr>
          <p:cNvPr id="151" name="CustomShape 2"/>
          <p:cNvSpPr/>
          <p:nvPr/>
        </p:nvSpPr>
        <p:spPr>
          <a:xfrm>
            <a:off x="5580000" y="2853000"/>
            <a:ext cx="2587320" cy="360000"/>
          </a:xfrm>
          <a:prstGeom prst="rect">
            <a:avLst/>
          </a:prstGeom>
          <a:noFill/>
          <a:ln>
            <a:noFill/>
          </a:ln>
        </p:spPr>
        <p:txBody>
          <a:bodyPr lIns="90000" rIns="90000" tIns="45000" bIns="45000"/>
          <a:p>
            <a:pPr>
              <a:lnSpc>
                <a:spcPct val="100000"/>
              </a:lnSpc>
            </a:pPr>
            <a:r>
              <a:rPr lang="en-AU">
                <a:solidFill>
                  <a:srgbClr val="a6a6a6"/>
                </a:solidFill>
                <a:latin typeface="Candara"/>
              </a:rPr>
              <a:t>John 3:16</a:t>
            </a:r>
            <a:endParaRPr/>
          </a:p>
        </p:txBody>
      </p:sp>
      <p:pic>
        <p:nvPicPr>
          <p:cNvPr id="152" name="Picture 4" descr=""/>
          <p:cNvPicPr/>
          <p:nvPr/>
        </p:nvPicPr>
        <p:blipFill>
          <a:blip r:embed="rId1"/>
          <a:stretch>
            <a:fillRect/>
          </a:stretch>
        </p:blipFill>
        <p:spPr>
          <a:xfrm>
            <a:off x="3492000" y="3717000"/>
            <a:ext cx="2291040" cy="2004120"/>
          </a:xfrm>
          <a:prstGeom prst="rect">
            <a:avLst/>
          </a:prstGeom>
          <a:ln>
            <a:noFill/>
          </a:ln>
        </p:spPr>
      </p:pic>
      <p:pic>
        <p:nvPicPr>
          <p:cNvPr id="153" name="Picture 5" descr=""/>
          <p:cNvPicPr/>
          <p:nvPr/>
        </p:nvPicPr>
        <p:blipFill>
          <a:blip r:embed="rId2"/>
          <a:stretch>
            <a:fillRect/>
          </a:stretch>
        </p:blipFill>
        <p:spPr>
          <a:xfrm>
            <a:off x="179640" y="3717000"/>
            <a:ext cx="3126960" cy="2004120"/>
          </a:xfrm>
          <a:prstGeom prst="rect">
            <a:avLst/>
          </a:prstGeom>
          <a:ln>
            <a:noFill/>
          </a:ln>
        </p:spPr>
      </p:pic>
      <p:pic>
        <p:nvPicPr>
          <p:cNvPr id="154" name="Picture 6" descr=""/>
          <p:cNvPicPr/>
          <p:nvPr/>
        </p:nvPicPr>
        <p:blipFill>
          <a:blip r:embed="rId3"/>
          <a:stretch>
            <a:fillRect/>
          </a:stretch>
        </p:blipFill>
        <p:spPr>
          <a:xfrm>
            <a:off x="6012000" y="3717000"/>
            <a:ext cx="2731320" cy="2047320"/>
          </a:xfrm>
          <a:prstGeom prst="rect">
            <a:avLst/>
          </a:prstGeom>
          <a:ln>
            <a:noFill/>
          </a:ln>
        </p:spPr>
      </p:pic>
      <p:sp>
        <p:nvSpPr>
          <p:cNvPr id="155" name="TextShape 3"/>
          <p:cNvSpPr txBox="1"/>
          <p:nvPr/>
        </p:nvSpPr>
        <p:spPr>
          <a:xfrm>
            <a:off x="3043440" y="4270320"/>
            <a:ext cx="3039840" cy="358920"/>
          </a:xfrm>
          <a:prstGeom prst="rect">
            <a:avLst/>
          </a:prstGeom>
        </p:spPr>
        <p:txBody>
          <a:bodyPr lIns="90000" rIns="90000" tIns="45000" bIns="45000"/>
          <a:p>
            <a:pPr>
              <a:lnSpc>
                <a:spcPct val="100000"/>
              </a:lnSpc>
            </a:pPr>
            <a:r>
              <a:rPr lang="en-AU">
                <a:solidFill>
                  <a:srgbClr val="000000"/>
                </a:solidFill>
                <a:latin typeface="Candara"/>
              </a:rPr>
              <a:t>Darwinistic type theories</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1224000" y="504000"/>
            <a:ext cx="6873840" cy="731880"/>
          </a:xfrm>
          <a:prstGeom prst="rect">
            <a:avLst/>
          </a:prstGeom>
          <a:noFill/>
          <a:ln>
            <a:noFill/>
          </a:ln>
        </p:spPr>
        <p:txBody>
          <a:bodyPr lIns="90000" rIns="90000" tIns="45000" bIns="45000" anchor="b"/>
          <a:p>
            <a:pPr>
              <a:lnSpc>
                <a:spcPct val="100000"/>
              </a:lnSpc>
            </a:pPr>
            <a:r>
              <a:rPr lang="en-AU" sz="4400">
                <a:solidFill>
                  <a:srgbClr val="ffffff"/>
                </a:solidFill>
                <a:latin typeface="Candara"/>
              </a:rPr>
              <a:t>“</a:t>
            </a:r>
            <a:r>
              <a:rPr lang="en-AU" sz="4400">
                <a:solidFill>
                  <a:srgbClr val="ffffff"/>
                </a:solidFill>
                <a:latin typeface="Candara"/>
              </a:rPr>
              <a:t>My Lord and My God”</a:t>
            </a:r>
            <a:endParaRPr/>
          </a:p>
        </p:txBody>
      </p:sp>
      <p:sp>
        <p:nvSpPr>
          <p:cNvPr id="157" name="CustomShape 2"/>
          <p:cNvSpPr/>
          <p:nvPr/>
        </p:nvSpPr>
        <p:spPr>
          <a:xfrm>
            <a:off x="4464720" y="1292040"/>
            <a:ext cx="2587320" cy="360000"/>
          </a:xfrm>
          <a:prstGeom prst="rect">
            <a:avLst/>
          </a:prstGeom>
          <a:noFill/>
          <a:ln>
            <a:noFill/>
          </a:ln>
        </p:spPr>
        <p:txBody>
          <a:bodyPr lIns="90000" rIns="90000" tIns="45000" bIns="45000"/>
          <a:p>
            <a:pPr>
              <a:lnSpc>
                <a:spcPct val="100000"/>
              </a:lnSpc>
            </a:pPr>
            <a:r>
              <a:rPr lang="en-AU">
                <a:solidFill>
                  <a:srgbClr val="a6a6a6"/>
                </a:solidFill>
                <a:latin typeface="Candara"/>
              </a:rPr>
              <a:t>John 20:28</a:t>
            </a:r>
            <a:endParaRPr/>
          </a:p>
        </p:txBody>
      </p:sp>
      <p:pic>
        <p:nvPicPr>
          <p:cNvPr id="158" name="Picture 2" descr=""/>
          <p:cNvPicPr/>
          <p:nvPr/>
        </p:nvPicPr>
        <p:blipFill>
          <a:blip r:embed="rId1"/>
          <a:stretch>
            <a:fillRect/>
          </a:stretch>
        </p:blipFill>
        <p:spPr>
          <a:xfrm>
            <a:off x="827640" y="1917000"/>
            <a:ext cx="3892680" cy="2918160"/>
          </a:xfrm>
          <a:prstGeom prst="rect">
            <a:avLst/>
          </a:prstGeom>
          <a:ln>
            <a:noFill/>
          </a:ln>
        </p:spPr>
      </p:pic>
      <p:pic>
        <p:nvPicPr>
          <p:cNvPr id="159" name="Picture 2" descr=""/>
          <p:cNvPicPr/>
          <p:nvPr/>
        </p:nvPicPr>
        <p:blipFill>
          <a:blip r:embed="rId2"/>
          <a:stretch>
            <a:fillRect/>
          </a:stretch>
        </p:blipFill>
        <p:spPr>
          <a:xfrm>
            <a:off x="4968000" y="1944000"/>
            <a:ext cx="3812040" cy="28760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CustomShape 1"/>
          <p:cNvSpPr/>
          <p:nvPr/>
        </p:nvSpPr>
        <p:spPr>
          <a:xfrm>
            <a:off x="360000" y="2736000"/>
            <a:ext cx="7767360" cy="431280"/>
          </a:xfrm>
          <a:prstGeom prst="rect">
            <a:avLst/>
          </a:prstGeom>
          <a:noFill/>
          <a:ln>
            <a:noFill/>
          </a:ln>
        </p:spPr>
        <p:txBody>
          <a:bodyPr lIns="90000" rIns="90000" tIns="45000" bIns="45000" anchor="b"/>
          <a:p>
            <a:pPr>
              <a:lnSpc>
                <a:spcPct val="100000"/>
              </a:lnSpc>
            </a:pPr>
            <a:r>
              <a:rPr lang="en-AU" sz="2400">
                <a:solidFill>
                  <a:srgbClr val="ffffff"/>
                </a:solidFill>
                <a:latin typeface="Candara"/>
              </a:rPr>
              <a:t>“</a:t>
            </a:r>
            <a:r>
              <a:rPr lang="en-AU" sz="2400">
                <a:solidFill>
                  <a:srgbClr val="ffffff"/>
                </a:solidFill>
                <a:latin typeface="Candara"/>
              </a:rPr>
              <a:t>Let us go, that we may die with him”</a:t>
            </a:r>
            <a:endParaRPr/>
          </a:p>
        </p:txBody>
      </p:sp>
      <p:sp>
        <p:nvSpPr>
          <p:cNvPr id="60" name="CustomShape 2"/>
          <p:cNvSpPr/>
          <p:nvPr/>
        </p:nvSpPr>
        <p:spPr>
          <a:xfrm>
            <a:off x="6120000" y="4751280"/>
            <a:ext cx="2011680" cy="360000"/>
          </a:xfrm>
          <a:prstGeom prst="rect">
            <a:avLst/>
          </a:prstGeom>
          <a:noFill/>
          <a:ln>
            <a:noFill/>
          </a:ln>
        </p:spPr>
        <p:txBody>
          <a:bodyPr lIns="90000" rIns="90000" tIns="45000" bIns="45000"/>
          <a:p>
            <a:pPr>
              <a:lnSpc>
                <a:spcPct val="100000"/>
              </a:lnSpc>
            </a:pPr>
            <a:r>
              <a:rPr lang="en-AU">
                <a:solidFill>
                  <a:srgbClr val="000000"/>
                </a:solidFill>
                <a:latin typeface="Candara"/>
              </a:rPr>
              <a:t>John 11:25</a:t>
            </a:r>
            <a:endParaRPr/>
          </a:p>
        </p:txBody>
      </p:sp>
      <p:sp>
        <p:nvSpPr>
          <p:cNvPr id="61" name="CustomShape 3"/>
          <p:cNvSpPr/>
          <p:nvPr/>
        </p:nvSpPr>
        <p:spPr>
          <a:xfrm>
            <a:off x="687960" y="959400"/>
            <a:ext cx="7767360" cy="1464840"/>
          </a:xfrm>
          <a:prstGeom prst="rect">
            <a:avLst/>
          </a:prstGeom>
          <a:noFill/>
          <a:ln>
            <a:noFill/>
          </a:ln>
        </p:spPr>
      </p:sp>
      <p:sp>
        <p:nvSpPr>
          <p:cNvPr id="62" name="CustomShape 4"/>
          <p:cNvSpPr/>
          <p:nvPr/>
        </p:nvSpPr>
        <p:spPr>
          <a:xfrm>
            <a:off x="360000" y="288000"/>
            <a:ext cx="8305200" cy="1815120"/>
          </a:xfrm>
          <a:prstGeom prst="rect">
            <a:avLst/>
          </a:prstGeom>
          <a:noFill/>
          <a:ln>
            <a:noFill/>
          </a:ln>
        </p:spPr>
        <p:txBody>
          <a:bodyPr lIns="90000" rIns="90000" tIns="45000" bIns="45000" anchor="ctr"/>
          <a:p>
            <a:pPr>
              <a:lnSpc>
                <a:spcPct val="100000"/>
              </a:lnSpc>
            </a:pPr>
            <a:r>
              <a:rPr lang="en-AU" sz="2400">
                <a:solidFill>
                  <a:srgbClr val="000000"/>
                </a:solidFill>
                <a:latin typeface="Candara"/>
              </a:rPr>
              <a:t>Then Jesus said to them plainly, </a:t>
            </a:r>
            <a:endParaRPr/>
          </a:p>
          <a:p>
            <a:pPr>
              <a:lnSpc>
                <a:spcPct val="100000"/>
              </a:lnSpc>
            </a:pPr>
            <a:r>
              <a:rPr lang="en-AU" sz="2400">
                <a:solidFill>
                  <a:srgbClr val="000000"/>
                </a:solidFill>
                <a:latin typeface="Candara"/>
              </a:rPr>
              <a:t>“</a:t>
            </a:r>
            <a:r>
              <a:rPr lang="en-AU" sz="2400">
                <a:solidFill>
                  <a:srgbClr val="000000"/>
                </a:solidFill>
                <a:latin typeface="Candara"/>
              </a:rPr>
              <a:t>Lazarus is dead. </a:t>
            </a:r>
            <a:r>
              <a:rPr b="1" lang="en-AU" sz="2400" baseline="30000">
                <a:solidFill>
                  <a:srgbClr val="000000"/>
                </a:solidFill>
                <a:latin typeface="Candara"/>
              </a:rPr>
              <a:t> </a:t>
            </a:r>
            <a:r>
              <a:rPr lang="en-AU" sz="2400">
                <a:solidFill>
                  <a:srgbClr val="000000"/>
                </a:solidFill>
                <a:latin typeface="Candara"/>
              </a:rPr>
              <a:t>And I am glad for your sakes that I was not there, </a:t>
            </a:r>
            <a:r>
              <a:rPr lang="en-AU" sz="2400">
                <a:solidFill>
                  <a:srgbClr val="ff0000"/>
                </a:solidFill>
                <a:latin typeface="Candara"/>
              </a:rPr>
              <a:t>that you may believe</a:t>
            </a:r>
            <a:r>
              <a:rPr lang="en-AU" sz="2400">
                <a:solidFill>
                  <a:srgbClr val="000000"/>
                </a:solidFill>
                <a:latin typeface="Candara"/>
              </a:rPr>
              <a:t>. Nevertheless let us go to him.”</a:t>
            </a:r>
            <a:endParaRPr/>
          </a:p>
        </p:txBody>
      </p:sp>
      <p:sp>
        <p:nvSpPr>
          <p:cNvPr id="63" name="CustomShape 5"/>
          <p:cNvSpPr/>
          <p:nvPr/>
        </p:nvSpPr>
        <p:spPr>
          <a:xfrm>
            <a:off x="5979240" y="1800000"/>
            <a:ext cx="2587320" cy="360000"/>
          </a:xfrm>
          <a:prstGeom prst="rect">
            <a:avLst/>
          </a:prstGeom>
          <a:noFill/>
          <a:ln>
            <a:noFill/>
          </a:ln>
        </p:spPr>
        <p:txBody>
          <a:bodyPr lIns="90000" rIns="90000" tIns="45000" bIns="45000"/>
          <a:p>
            <a:pPr>
              <a:lnSpc>
                <a:spcPct val="100000"/>
              </a:lnSpc>
            </a:pPr>
            <a:r>
              <a:rPr lang="en-AU">
                <a:solidFill>
                  <a:srgbClr val="000000"/>
                </a:solidFill>
                <a:latin typeface="Candara"/>
              </a:rPr>
              <a:t>John 11:14,15</a:t>
            </a:r>
            <a:endParaRPr/>
          </a:p>
        </p:txBody>
      </p:sp>
      <p:sp>
        <p:nvSpPr>
          <p:cNvPr id="64" name="CustomShape 6"/>
          <p:cNvSpPr/>
          <p:nvPr/>
        </p:nvSpPr>
        <p:spPr>
          <a:xfrm>
            <a:off x="360000" y="3960720"/>
            <a:ext cx="8279280" cy="1079280"/>
          </a:xfrm>
          <a:prstGeom prst="rect">
            <a:avLst/>
          </a:prstGeom>
          <a:noFill/>
          <a:ln>
            <a:noFill/>
          </a:ln>
        </p:spPr>
        <p:txBody>
          <a:bodyPr lIns="90000" rIns="90000" tIns="45000" bIns="45000"/>
          <a:p>
            <a:pPr>
              <a:lnSpc>
                <a:spcPct val="100000"/>
              </a:lnSpc>
            </a:pPr>
            <a:r>
              <a:rPr lang="en-AU" sz="2400">
                <a:solidFill>
                  <a:srgbClr val="000000"/>
                </a:solidFill>
                <a:latin typeface="Candara"/>
              </a:rPr>
              <a:t>“</a:t>
            </a:r>
            <a:r>
              <a:rPr lang="en-AU" sz="2400">
                <a:solidFill>
                  <a:srgbClr val="000000"/>
                </a:solidFill>
                <a:latin typeface="Candara"/>
              </a:rPr>
              <a:t>I am the Resurrection and the Life. </a:t>
            </a:r>
            <a:r>
              <a:rPr lang="en-AU" sz="2400">
                <a:solidFill>
                  <a:srgbClr val="ff6600"/>
                </a:solidFill>
                <a:latin typeface="Candara"/>
              </a:rPr>
              <a:t>Anyone who believes in Me</a:t>
            </a:r>
            <a:r>
              <a:rPr lang="en-AU" sz="2400">
                <a:solidFill>
                  <a:srgbClr val="000000"/>
                </a:solidFill>
                <a:latin typeface="Candara"/>
              </a:rPr>
              <a:t>, even though he dies will live.”</a:t>
            </a:r>
            <a:endParaRPr/>
          </a:p>
        </p:txBody>
      </p:sp>
      <p:sp>
        <p:nvSpPr>
          <p:cNvPr id="65" name="CustomShape 7"/>
          <p:cNvSpPr/>
          <p:nvPr/>
        </p:nvSpPr>
        <p:spPr>
          <a:xfrm>
            <a:off x="6048000" y="3096000"/>
            <a:ext cx="2011680" cy="359280"/>
          </a:xfrm>
          <a:prstGeom prst="rect">
            <a:avLst/>
          </a:prstGeom>
          <a:noFill/>
          <a:ln>
            <a:noFill/>
          </a:ln>
        </p:spPr>
        <p:txBody>
          <a:bodyPr lIns="90000" rIns="90000" tIns="45000" bIns="45000"/>
          <a:p>
            <a:pPr>
              <a:lnSpc>
                <a:spcPct val="100000"/>
              </a:lnSpc>
            </a:pPr>
            <a:r>
              <a:rPr lang="en-AU">
                <a:solidFill>
                  <a:srgbClr val="000000"/>
                </a:solidFill>
                <a:latin typeface="Candara"/>
              </a:rPr>
              <a:t>John 11:16</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CustomShape 1"/>
          <p:cNvSpPr/>
          <p:nvPr/>
        </p:nvSpPr>
        <p:spPr>
          <a:xfrm>
            <a:off x="1043640" y="548640"/>
            <a:ext cx="6988680" cy="888840"/>
          </a:xfrm>
          <a:prstGeom prst="rect">
            <a:avLst/>
          </a:prstGeom>
          <a:noFill/>
          <a:ln>
            <a:noFill/>
          </a:ln>
        </p:spPr>
        <p:txBody>
          <a:bodyPr lIns="90000" rIns="90000" tIns="45000" bIns="45000" anchor="b"/>
          <a:p>
            <a:pPr>
              <a:lnSpc>
                <a:spcPct val="100000"/>
              </a:lnSpc>
            </a:pPr>
            <a:r>
              <a:rPr lang="en-AU" sz="4400">
                <a:solidFill>
                  <a:srgbClr val="ffffff"/>
                </a:solidFill>
                <a:latin typeface="Candara"/>
              </a:rPr>
              <a:t>The Dearth in Doubt</a:t>
            </a:r>
            <a:endParaRPr/>
          </a:p>
        </p:txBody>
      </p:sp>
      <p:pic>
        <p:nvPicPr>
          <p:cNvPr id="67" name="Picture 4" descr=""/>
          <p:cNvPicPr/>
          <p:nvPr/>
        </p:nvPicPr>
        <p:blipFill>
          <a:blip r:embed="rId1"/>
          <a:stretch>
            <a:fillRect/>
          </a:stretch>
        </p:blipFill>
        <p:spPr>
          <a:xfrm>
            <a:off x="1907640" y="1808640"/>
            <a:ext cx="4891680" cy="32850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CustomShape 1"/>
          <p:cNvSpPr/>
          <p:nvPr/>
        </p:nvSpPr>
        <p:spPr>
          <a:xfrm>
            <a:off x="1043640" y="548640"/>
            <a:ext cx="6988680" cy="888840"/>
          </a:xfrm>
          <a:prstGeom prst="rect">
            <a:avLst/>
          </a:prstGeom>
          <a:noFill/>
          <a:ln>
            <a:noFill/>
          </a:ln>
        </p:spPr>
        <p:txBody>
          <a:bodyPr lIns="90000" rIns="90000" tIns="45000" bIns="45000" anchor="b"/>
          <a:p>
            <a:pPr>
              <a:lnSpc>
                <a:spcPct val="100000"/>
              </a:lnSpc>
            </a:pPr>
            <a:r>
              <a:rPr lang="en-AU" sz="4400">
                <a:solidFill>
                  <a:srgbClr val="ffffff"/>
                </a:solidFill>
                <a:latin typeface="Candara"/>
              </a:rPr>
              <a:t>The Dearth in Doubt</a:t>
            </a:r>
            <a:endParaRPr/>
          </a:p>
        </p:txBody>
      </p:sp>
      <p:pic>
        <p:nvPicPr>
          <p:cNvPr id="69" name="" descr=""/>
          <p:cNvPicPr/>
          <p:nvPr/>
        </p:nvPicPr>
        <p:blipFill>
          <a:blip r:embed="rId1"/>
          <a:stretch>
            <a:fillRect/>
          </a:stretch>
        </p:blipFill>
        <p:spPr>
          <a:xfrm>
            <a:off x="2376000" y="1584000"/>
            <a:ext cx="3957480" cy="35974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CustomShape 1"/>
          <p:cNvSpPr/>
          <p:nvPr/>
        </p:nvSpPr>
        <p:spPr>
          <a:xfrm>
            <a:off x="683640" y="476640"/>
            <a:ext cx="7987680" cy="1795320"/>
          </a:xfrm>
          <a:prstGeom prst="rect">
            <a:avLst/>
          </a:prstGeom>
          <a:noFill/>
          <a:ln>
            <a:noFill/>
          </a:ln>
        </p:spPr>
        <p:txBody>
          <a:bodyPr lIns="90000" rIns="90000" tIns="45000" bIns="45000" anchor="b"/>
          <a:p>
            <a:r>
              <a:rPr lang="en-AU" sz="3200">
                <a:solidFill>
                  <a:srgbClr val="ffffff"/>
                </a:solidFill>
                <a:latin typeface="Candara"/>
              </a:rPr>
              <a:t>“</a:t>
            </a:r>
            <a:r>
              <a:rPr lang="en-AU" sz="3200">
                <a:solidFill>
                  <a:srgbClr val="ffffff"/>
                </a:solidFill>
                <a:latin typeface="Candara"/>
              </a:rPr>
              <a:t>We are not able to go up against the people, for they </a:t>
            </a:r>
            <a:r>
              <a:rPr i="1" lang="en-AU" sz="3200">
                <a:solidFill>
                  <a:srgbClr val="ffffff"/>
                </a:solidFill>
                <a:latin typeface="Candara"/>
              </a:rPr>
              <a:t>are</a:t>
            </a:r>
            <a:r>
              <a:rPr lang="en-AU" sz="3200">
                <a:solidFill>
                  <a:srgbClr val="ffffff"/>
                </a:solidFill>
                <a:latin typeface="Candara"/>
              </a:rPr>
              <a:t> stronger than we.” </a:t>
            </a:r>
            <a:endParaRPr/>
          </a:p>
          <a:p>
            <a:pPr>
              <a:lnSpc>
                <a:spcPct val="100000"/>
              </a:lnSpc>
            </a:pPr>
            <a:r>
              <a:rPr lang="en-AU" sz="3200">
                <a:solidFill>
                  <a:srgbClr val="ffffff"/>
                </a:solidFill>
                <a:latin typeface="Candara"/>
              </a:rPr>
              <a:t>                                                     </a:t>
            </a:r>
            <a:endParaRPr/>
          </a:p>
        </p:txBody>
      </p:sp>
      <p:sp>
        <p:nvSpPr>
          <p:cNvPr id="71" name="CustomShape 2"/>
          <p:cNvSpPr/>
          <p:nvPr/>
        </p:nvSpPr>
        <p:spPr>
          <a:xfrm>
            <a:off x="3060000" y="4005000"/>
            <a:ext cx="5179680" cy="2515320"/>
          </a:xfrm>
          <a:prstGeom prst="rect">
            <a:avLst/>
          </a:prstGeom>
          <a:noFill/>
          <a:ln>
            <a:noFill/>
          </a:ln>
        </p:spPr>
      </p:sp>
      <p:pic>
        <p:nvPicPr>
          <p:cNvPr id="72" name="Picture 3" descr=""/>
          <p:cNvPicPr/>
          <p:nvPr/>
        </p:nvPicPr>
        <p:blipFill>
          <a:blip r:embed="rId1"/>
          <a:stretch>
            <a:fillRect/>
          </a:stretch>
        </p:blipFill>
        <p:spPr>
          <a:xfrm>
            <a:off x="4681080" y="2304000"/>
            <a:ext cx="3667320" cy="2516400"/>
          </a:xfrm>
          <a:prstGeom prst="rect">
            <a:avLst/>
          </a:prstGeom>
          <a:ln>
            <a:noFill/>
          </a:ln>
        </p:spPr>
      </p:pic>
      <p:sp>
        <p:nvSpPr>
          <p:cNvPr id="73" name="CustomShape 3"/>
          <p:cNvSpPr/>
          <p:nvPr/>
        </p:nvSpPr>
        <p:spPr>
          <a:xfrm>
            <a:off x="1980360" y="1368000"/>
            <a:ext cx="2263320" cy="383040"/>
          </a:xfrm>
          <a:prstGeom prst="rect">
            <a:avLst/>
          </a:prstGeom>
          <a:noFill/>
          <a:ln>
            <a:noFill/>
          </a:ln>
        </p:spPr>
        <p:txBody>
          <a:bodyPr lIns="90000" rIns="90000" tIns="45000" bIns="45000"/>
          <a:p>
            <a:pPr>
              <a:lnSpc>
                <a:spcPct val="100000"/>
              </a:lnSpc>
            </a:pPr>
            <a:r>
              <a:rPr lang="en-AU">
                <a:solidFill>
                  <a:srgbClr val="000000"/>
                </a:solidFill>
                <a:latin typeface="Candara"/>
              </a:rPr>
              <a:t>Numbers 13:31</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CustomShape 1"/>
          <p:cNvSpPr/>
          <p:nvPr/>
        </p:nvSpPr>
        <p:spPr>
          <a:xfrm>
            <a:off x="2160000" y="936720"/>
            <a:ext cx="1939320" cy="714960"/>
          </a:xfrm>
          <a:prstGeom prst="rect">
            <a:avLst/>
          </a:prstGeom>
          <a:noFill/>
          <a:ln>
            <a:noFill/>
          </a:ln>
        </p:spPr>
        <p:txBody>
          <a:bodyPr lIns="90000" rIns="90000" tIns="45000" bIns="45000" anchor="b"/>
          <a:p>
            <a:pPr>
              <a:lnSpc>
                <a:spcPct val="100000"/>
              </a:lnSpc>
            </a:pPr>
            <a:r>
              <a:rPr lang="en-AU" sz="4400">
                <a:solidFill>
                  <a:srgbClr val="ffffff"/>
                </a:solidFill>
                <a:latin typeface="Candara"/>
              </a:rPr>
              <a:t>Doubt</a:t>
            </a:r>
            <a:endParaRPr/>
          </a:p>
        </p:txBody>
      </p:sp>
      <p:pic>
        <p:nvPicPr>
          <p:cNvPr id="75" name="Picture 2" descr=""/>
          <p:cNvPicPr/>
          <p:nvPr/>
        </p:nvPicPr>
        <p:blipFill>
          <a:blip r:embed="rId1"/>
          <a:stretch>
            <a:fillRect/>
          </a:stretch>
        </p:blipFill>
        <p:spPr>
          <a:xfrm>
            <a:off x="5976000" y="1944720"/>
            <a:ext cx="2371680" cy="1434960"/>
          </a:xfrm>
          <a:prstGeom prst="rect">
            <a:avLst/>
          </a:prstGeom>
          <a:ln>
            <a:noFill/>
          </a:ln>
        </p:spPr>
      </p:pic>
      <p:pic>
        <p:nvPicPr>
          <p:cNvPr id="76" name="Picture 7" descr=""/>
          <p:cNvPicPr/>
          <p:nvPr/>
        </p:nvPicPr>
        <p:blipFill>
          <a:blip r:embed="rId2"/>
          <a:stretch>
            <a:fillRect/>
          </a:stretch>
        </p:blipFill>
        <p:spPr>
          <a:xfrm>
            <a:off x="5976000" y="360000"/>
            <a:ext cx="2443680" cy="1363680"/>
          </a:xfrm>
          <a:prstGeom prst="rect">
            <a:avLst/>
          </a:prstGeom>
          <a:ln>
            <a:noFill/>
          </a:ln>
        </p:spPr>
      </p:pic>
      <p:pic>
        <p:nvPicPr>
          <p:cNvPr id="77" name="Picture 8" descr=""/>
          <p:cNvPicPr/>
          <p:nvPr/>
        </p:nvPicPr>
        <p:blipFill>
          <a:blip r:embed="rId3"/>
          <a:stretch>
            <a:fillRect/>
          </a:stretch>
        </p:blipFill>
        <p:spPr>
          <a:xfrm>
            <a:off x="5977080" y="3600000"/>
            <a:ext cx="2371680" cy="1406160"/>
          </a:xfrm>
          <a:prstGeom prst="rect">
            <a:avLst/>
          </a:prstGeom>
          <a:ln>
            <a:noFill/>
          </a:ln>
        </p:spPr>
      </p:pic>
      <p:pic>
        <p:nvPicPr>
          <p:cNvPr id="78" name="Picture 10" descr=""/>
          <p:cNvPicPr/>
          <p:nvPr/>
        </p:nvPicPr>
        <p:blipFill>
          <a:blip r:embed="rId4"/>
          <a:stretch>
            <a:fillRect/>
          </a:stretch>
        </p:blipFill>
        <p:spPr>
          <a:xfrm>
            <a:off x="1944000" y="2232000"/>
            <a:ext cx="2739240" cy="18165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CustomShape 1"/>
          <p:cNvSpPr/>
          <p:nvPr/>
        </p:nvSpPr>
        <p:spPr>
          <a:xfrm>
            <a:off x="395640" y="3312000"/>
            <a:ext cx="2625120" cy="1445760"/>
          </a:xfrm>
          <a:prstGeom prst="rect">
            <a:avLst/>
          </a:prstGeom>
          <a:noFill/>
          <a:ln>
            <a:noFill/>
          </a:ln>
        </p:spPr>
      </p:sp>
      <p:sp>
        <p:nvSpPr>
          <p:cNvPr id="80" name="CustomShape 2"/>
          <p:cNvSpPr/>
          <p:nvPr/>
        </p:nvSpPr>
        <p:spPr>
          <a:xfrm>
            <a:off x="-20520" y="6381360"/>
            <a:ext cx="1398960" cy="649080"/>
          </a:xfrm>
          <a:prstGeom prst="rect">
            <a:avLst/>
          </a:prstGeom>
          <a:noFill/>
          <a:ln>
            <a:noFill/>
          </a:ln>
        </p:spPr>
      </p:sp>
      <p:sp>
        <p:nvSpPr>
          <p:cNvPr id="81" name="CustomShape 3"/>
          <p:cNvSpPr/>
          <p:nvPr/>
        </p:nvSpPr>
        <p:spPr>
          <a:xfrm>
            <a:off x="395640" y="476640"/>
            <a:ext cx="8564040" cy="2155320"/>
          </a:xfrm>
          <a:prstGeom prst="rect">
            <a:avLst/>
          </a:prstGeom>
          <a:noFill/>
          <a:ln>
            <a:noFill/>
          </a:ln>
        </p:spPr>
      </p:sp>
      <p:sp>
        <p:nvSpPr>
          <p:cNvPr id="82" name="CustomShape 4"/>
          <p:cNvSpPr/>
          <p:nvPr/>
        </p:nvSpPr>
        <p:spPr>
          <a:xfrm>
            <a:off x="5387400" y="648000"/>
            <a:ext cx="1881360" cy="739800"/>
          </a:xfrm>
          <a:prstGeom prst="rect">
            <a:avLst/>
          </a:prstGeom>
          <a:noFill/>
          <a:ln>
            <a:noFill/>
          </a:ln>
        </p:spPr>
        <p:txBody>
          <a:bodyPr lIns="90000" rIns="90000" tIns="45000" bIns="45000"/>
          <a:p>
            <a:pPr>
              <a:lnSpc>
                <a:spcPct val="100000"/>
              </a:lnSpc>
            </a:pPr>
            <a:r>
              <a:rPr lang="en-AU" sz="4400" u="sng">
                <a:solidFill>
                  <a:srgbClr val="ffffff"/>
                </a:solidFill>
                <a:latin typeface="Candara"/>
              </a:rPr>
              <a:t>Greek</a:t>
            </a:r>
            <a:endParaRPr/>
          </a:p>
        </p:txBody>
      </p:sp>
      <p:sp>
        <p:nvSpPr>
          <p:cNvPr id="83" name="CustomShape 5"/>
          <p:cNvSpPr/>
          <p:nvPr/>
        </p:nvSpPr>
        <p:spPr>
          <a:xfrm>
            <a:off x="648000" y="936000"/>
            <a:ext cx="2159280" cy="739800"/>
          </a:xfrm>
          <a:prstGeom prst="rect">
            <a:avLst/>
          </a:prstGeom>
          <a:noFill/>
          <a:ln>
            <a:noFill/>
          </a:ln>
        </p:spPr>
        <p:txBody>
          <a:bodyPr lIns="90000" rIns="90000" tIns="45000" bIns="45000"/>
          <a:p>
            <a:pPr>
              <a:lnSpc>
                <a:spcPct val="100000"/>
              </a:lnSpc>
            </a:pPr>
            <a:r>
              <a:rPr lang="en-AU" sz="4400">
                <a:solidFill>
                  <a:srgbClr val="ffffff"/>
                </a:solidFill>
                <a:latin typeface="Candara"/>
              </a:rPr>
              <a:t>Doubt</a:t>
            </a:r>
            <a:endParaRPr/>
          </a:p>
        </p:txBody>
      </p:sp>
      <p:sp>
        <p:nvSpPr>
          <p:cNvPr id="84" name="CustomShape 6"/>
          <p:cNvSpPr/>
          <p:nvPr/>
        </p:nvSpPr>
        <p:spPr>
          <a:xfrm>
            <a:off x="5387400" y="2300040"/>
            <a:ext cx="2889360" cy="739800"/>
          </a:xfrm>
          <a:prstGeom prst="rect">
            <a:avLst/>
          </a:prstGeom>
          <a:noFill/>
          <a:ln>
            <a:noFill/>
          </a:ln>
        </p:spPr>
        <p:txBody>
          <a:bodyPr lIns="90000" rIns="90000" tIns="45000" bIns="45000"/>
          <a:p>
            <a:pPr>
              <a:lnSpc>
                <a:spcPct val="100000"/>
              </a:lnSpc>
            </a:pPr>
            <a:r>
              <a:rPr lang="en-AU" sz="4400">
                <a:solidFill>
                  <a:srgbClr val="ffffff"/>
                </a:solidFill>
                <a:latin typeface="Candara"/>
              </a:rPr>
              <a:t>Distadzo</a:t>
            </a:r>
            <a:endParaRPr/>
          </a:p>
        </p:txBody>
      </p:sp>
      <p:sp>
        <p:nvSpPr>
          <p:cNvPr id="85" name="CustomShape 7"/>
          <p:cNvSpPr/>
          <p:nvPr/>
        </p:nvSpPr>
        <p:spPr>
          <a:xfrm>
            <a:off x="5387400" y="1557000"/>
            <a:ext cx="2601360" cy="739800"/>
          </a:xfrm>
          <a:prstGeom prst="rect">
            <a:avLst/>
          </a:prstGeom>
          <a:noFill/>
          <a:ln>
            <a:noFill/>
          </a:ln>
        </p:spPr>
        <p:txBody>
          <a:bodyPr lIns="90000" rIns="90000" tIns="45000" bIns="45000"/>
          <a:p>
            <a:pPr>
              <a:lnSpc>
                <a:spcPct val="100000"/>
              </a:lnSpc>
            </a:pPr>
            <a:r>
              <a:rPr lang="en-AU" sz="4400">
                <a:solidFill>
                  <a:srgbClr val="ffffff"/>
                </a:solidFill>
                <a:latin typeface="Candara"/>
              </a:rPr>
              <a:t>Distazo</a:t>
            </a:r>
            <a:endParaRPr/>
          </a:p>
        </p:txBody>
      </p:sp>
      <p:sp>
        <p:nvSpPr>
          <p:cNvPr id="86" name="CustomShape 8"/>
          <p:cNvSpPr/>
          <p:nvPr/>
        </p:nvSpPr>
        <p:spPr>
          <a:xfrm>
            <a:off x="3384000" y="3312000"/>
            <a:ext cx="5396760" cy="1391760"/>
          </a:xfrm>
          <a:prstGeom prst="rect">
            <a:avLst/>
          </a:prstGeom>
          <a:noFill/>
          <a:ln>
            <a:noFill/>
          </a:ln>
        </p:spPr>
        <p:txBody>
          <a:bodyPr lIns="90000" rIns="90000" tIns="45000" bIns="45000"/>
          <a:p>
            <a:pPr>
              <a:lnSpc>
                <a:spcPct val="100000"/>
              </a:lnSpc>
            </a:pPr>
            <a:endParaRPr/>
          </a:p>
          <a:p>
            <a:pPr>
              <a:lnSpc>
                <a:spcPct val="100000"/>
              </a:lnSpc>
            </a:pPr>
            <a:r>
              <a:rPr lang="en-AU" sz="4400">
                <a:solidFill>
                  <a:srgbClr val="ffffff"/>
                </a:solidFill>
                <a:latin typeface="Candara"/>
              </a:rPr>
              <a:t>Waiver / Hesitate</a:t>
            </a:r>
            <a:endParaRPr/>
          </a:p>
        </p:txBody>
      </p:sp>
      <p:pic>
        <p:nvPicPr>
          <p:cNvPr id="87" name="Picture 10" descr=""/>
          <p:cNvPicPr/>
          <p:nvPr/>
        </p:nvPicPr>
        <p:blipFill>
          <a:blip r:embed="rId1"/>
          <a:stretch>
            <a:fillRect/>
          </a:stretch>
        </p:blipFill>
        <p:spPr>
          <a:xfrm>
            <a:off x="572040" y="2088000"/>
            <a:ext cx="2739240" cy="1816560"/>
          </a:xfrm>
          <a:prstGeom prst="rect">
            <a:avLst/>
          </a:prstGeom>
          <a:ln>
            <a:noFill/>
          </a:ln>
        </p:spPr>
      </p:pic>
      <p:sp>
        <p:nvSpPr>
          <p:cNvPr id="88" name="CustomShape 9"/>
          <p:cNvSpPr/>
          <p:nvPr/>
        </p:nvSpPr>
        <p:spPr>
          <a:xfrm>
            <a:off x="1224000" y="4440960"/>
            <a:ext cx="6909120" cy="740160"/>
          </a:xfrm>
          <a:prstGeom prst="rect">
            <a:avLst/>
          </a:prstGeom>
          <a:noFill/>
          <a:ln>
            <a:noFill/>
          </a:ln>
        </p:spPr>
        <p:txBody>
          <a:bodyPr lIns="90000" rIns="90000" tIns="45000" bIns="45000"/>
          <a:p>
            <a:pPr>
              <a:lnSpc>
                <a:spcPct val="100000"/>
              </a:lnSpc>
            </a:pPr>
            <a:r>
              <a:rPr lang="en-AU" sz="4400">
                <a:solidFill>
                  <a:srgbClr val="ffffff"/>
                </a:solidFill>
                <a:latin typeface="Candara"/>
              </a:rPr>
              <a:t>Hebrew → Dilemma</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827640" y="2491560"/>
            <a:ext cx="3883320" cy="1434960"/>
          </a:xfrm>
          <a:prstGeom prst="rect">
            <a:avLst/>
          </a:prstGeom>
          <a:noFill/>
          <a:ln>
            <a:noFill/>
          </a:ln>
        </p:spPr>
        <p:txBody>
          <a:bodyPr lIns="90000" rIns="90000" tIns="45000" bIns="45000" anchor="b"/>
          <a:p>
            <a:pPr>
              <a:lnSpc>
                <a:spcPct val="100000"/>
              </a:lnSpc>
            </a:pPr>
            <a:r>
              <a:rPr lang="en-AU" sz="2800">
                <a:solidFill>
                  <a:srgbClr val="ffffff"/>
                </a:solidFill>
                <a:latin typeface="Candara"/>
              </a:rPr>
              <a:t>“</a:t>
            </a:r>
            <a:r>
              <a:rPr lang="en-AU" sz="2800">
                <a:solidFill>
                  <a:srgbClr val="ffffff"/>
                </a:solidFill>
                <a:latin typeface="Candara"/>
              </a:rPr>
              <a:t>an evil and adulterous generation asks for a sign”…….”</a:t>
            </a:r>
            <a:endParaRPr/>
          </a:p>
        </p:txBody>
      </p:sp>
      <p:sp>
        <p:nvSpPr>
          <p:cNvPr id="90" name="CustomShape 2"/>
          <p:cNvSpPr/>
          <p:nvPr/>
        </p:nvSpPr>
        <p:spPr>
          <a:xfrm>
            <a:off x="1547640" y="454680"/>
            <a:ext cx="5611680" cy="714960"/>
          </a:xfrm>
          <a:prstGeom prst="rect">
            <a:avLst/>
          </a:prstGeom>
          <a:noFill/>
          <a:ln>
            <a:noFill/>
          </a:ln>
        </p:spPr>
        <p:txBody>
          <a:bodyPr lIns="90000" rIns="90000" tIns="45000" bIns="45000" anchor="ctr"/>
          <a:p>
            <a:pPr algn="ctr">
              <a:lnSpc>
                <a:spcPct val="100000"/>
              </a:lnSpc>
            </a:pPr>
            <a:r>
              <a:rPr lang="en-AU" sz="3200">
                <a:solidFill>
                  <a:srgbClr val="000000"/>
                </a:solidFill>
                <a:latin typeface="Candara"/>
              </a:rPr>
              <a:t>When evidence becomes a broken crutch</a:t>
            </a:r>
            <a:endParaRPr/>
          </a:p>
        </p:txBody>
      </p:sp>
      <p:pic>
        <p:nvPicPr>
          <p:cNvPr id="91" name="Picture 4" descr=""/>
          <p:cNvPicPr/>
          <p:nvPr/>
        </p:nvPicPr>
        <p:blipFill>
          <a:blip r:embed="rId1"/>
          <a:stretch>
            <a:fillRect/>
          </a:stretch>
        </p:blipFill>
        <p:spPr>
          <a:xfrm>
            <a:off x="5534640" y="1989000"/>
            <a:ext cx="3254400" cy="2124360"/>
          </a:xfrm>
          <a:prstGeom prst="rect">
            <a:avLst/>
          </a:prstGeom>
          <a:ln>
            <a:noFill/>
          </a:ln>
        </p:spPr>
      </p:pic>
      <p:sp>
        <p:nvSpPr>
          <p:cNvPr id="92" name="CustomShape 3"/>
          <p:cNvSpPr/>
          <p:nvPr/>
        </p:nvSpPr>
        <p:spPr>
          <a:xfrm>
            <a:off x="2560680" y="3960000"/>
            <a:ext cx="2474640" cy="633600"/>
          </a:xfrm>
          <a:prstGeom prst="rect">
            <a:avLst/>
          </a:prstGeom>
          <a:noFill/>
          <a:ln>
            <a:noFill/>
          </a:ln>
        </p:spPr>
        <p:txBody>
          <a:bodyPr lIns="90000" rIns="90000" tIns="45000" bIns="45000"/>
          <a:p>
            <a:pPr>
              <a:lnSpc>
                <a:spcPct val="100000"/>
              </a:lnSpc>
            </a:pPr>
            <a:r>
              <a:rPr lang="en-AU">
                <a:solidFill>
                  <a:srgbClr val="000000"/>
                </a:solidFill>
                <a:latin typeface="Candara"/>
              </a:rPr>
              <a:t>Matthew 21:38-42</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