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319" r:id="rId2"/>
    <p:sldId id="320" r:id="rId3"/>
    <p:sldId id="321" r:id="rId4"/>
    <p:sldId id="322" r:id="rId5"/>
  </p:sldIdLst>
  <p:sldSz cx="12192000" cy="6858000"/>
  <p:notesSz cx="6858000" cy="9144000"/>
  <p:embeddedFontLst>
    <p:embeddedFont>
      <p:font typeface="Calibri" panose="020F0502020204030204" pitchFamily="34" charset="0"/>
      <p:regular r:id="rId6"/>
      <p:bold r:id="rId7"/>
      <p:italic r:id="rId8"/>
      <p:boldItalic r:id="rId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5" d="100"/>
          <a:sy n="75" d="100"/>
        </p:scale>
        <p:origin x="-1812" y="-9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11/01/2024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11/01/2024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11/01/2024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11/01/2024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11/01/2024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11/01/2024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11/01/2024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11/01/2024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11/01/2024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11/01/2024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11/01/2024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11/01/2024</a:t>
            </a:fld>
            <a:endParaRPr lang="es-E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913" y="623888"/>
            <a:ext cx="5310187" cy="6029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178134" y="5884144"/>
            <a:ext cx="1089145"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Shiva</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TextBox 9"/>
          <p:cNvSpPr txBox="1"/>
          <p:nvPr/>
        </p:nvSpPr>
        <p:spPr>
          <a:xfrm>
            <a:off x="155575" y="165100"/>
            <a:ext cx="1014830" cy="369332"/>
          </a:xfrm>
          <a:prstGeom prst="rect">
            <a:avLst/>
          </a:prstGeom>
          <a:noFill/>
        </p:spPr>
        <p:txBody>
          <a:bodyPr wrap="none" rtlCol="0">
            <a:spAutoFit/>
          </a:bodyPr>
          <a:lstStyle/>
          <a:p>
            <a:r>
              <a:rPr lang="en-AU" b="1" dirty="0" smtClean="0">
                <a:solidFill>
                  <a:srgbClr val="086BA4"/>
                </a:solidFill>
              </a:rPr>
              <a:t>Week 12</a:t>
            </a:r>
            <a:endParaRPr lang="en-AU" b="1" dirty="0">
              <a:solidFill>
                <a:srgbClr val="086BA4"/>
              </a:solidFill>
            </a:endParaRPr>
          </a:p>
        </p:txBody>
      </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649" y="4017963"/>
            <a:ext cx="3035300" cy="1933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286500" y="883590"/>
            <a:ext cx="1854200" cy="369332"/>
          </a:xfrm>
          <a:prstGeom prst="rect">
            <a:avLst/>
          </a:prstGeom>
          <a:noFill/>
        </p:spPr>
        <p:txBody>
          <a:bodyPr wrap="square" rtlCol="0">
            <a:spAutoFit/>
          </a:bodyPr>
          <a:lstStyle/>
          <a:p>
            <a:pPr algn="r"/>
            <a:r>
              <a:rPr lang="en-AU" dirty="0" smtClean="0"/>
              <a:t> </a:t>
            </a:r>
            <a:r>
              <a:rPr lang="en-AU" b="1" dirty="0" smtClean="0"/>
              <a:t>INDIA</a:t>
            </a:r>
            <a:endParaRPr lang="en-AU" b="1" dirty="0"/>
          </a:p>
        </p:txBody>
      </p:sp>
      <p:sp>
        <p:nvSpPr>
          <p:cNvPr id="15" name="Rectangle 14"/>
          <p:cNvSpPr/>
          <p:nvPr/>
        </p:nvSpPr>
        <p:spPr>
          <a:xfrm>
            <a:off x="6661150" y="1377164"/>
            <a:ext cx="4940299"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Glad to </a:t>
            </a:r>
            <a:b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b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Be Alive</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6" name="Rectangle 15"/>
          <p:cNvSpPr/>
          <p:nvPr/>
        </p:nvSpPr>
        <p:spPr>
          <a:xfrm>
            <a:off x="8631784" y="864024"/>
            <a:ext cx="2683916" cy="369332"/>
          </a:xfrm>
          <a:prstGeom prst="rect">
            <a:avLst/>
          </a:prstGeom>
        </p:spPr>
        <p:txBody>
          <a:bodyPr wrap="square">
            <a:spAutoFit/>
          </a:bodyPr>
          <a:lstStyle/>
          <a:p>
            <a:r>
              <a:rPr lang="en-AU" b="1" dirty="0" smtClean="0"/>
              <a:t>March 23</a:t>
            </a:r>
            <a:endParaRPr lang="en-AU" b="1" dirty="0"/>
          </a:p>
        </p:txBody>
      </p:sp>
    </p:spTree>
    <p:extLst>
      <p:ext uri="{BB962C8B-B14F-4D97-AF65-F5344CB8AC3E}">
        <p14:creationId xmlns:p14="http://schemas.microsoft.com/office/powerpoint/2010/main" val="1706559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31550"/>
            <a:ext cx="11493500" cy="5632311"/>
          </a:xfrm>
          <a:prstGeom prst="rect">
            <a:avLst/>
          </a:prstGeom>
        </p:spPr>
        <p:txBody>
          <a:bodyPr wrap="square">
            <a:spAutoFit/>
          </a:bodyPr>
          <a:lstStyle/>
          <a:p>
            <a:r>
              <a:rPr lang="en-US" dirty="0"/>
              <a:t>Shiva only prayed to traditional gods and goddesses in India. For him, there was no other way of life.</a:t>
            </a:r>
          </a:p>
          <a:p>
            <a:endParaRPr lang="en-US" dirty="0"/>
          </a:p>
          <a:p>
            <a:r>
              <a:rPr lang="en-US" dirty="0"/>
              <a:t>He was surprised when his adult daughter, </a:t>
            </a:r>
            <a:r>
              <a:rPr lang="en-US" dirty="0" err="1"/>
              <a:t>Arati</a:t>
            </a:r>
            <a:r>
              <a:rPr lang="en-US" dirty="0"/>
              <a:t>, decided to believe in another God named Jesus. Shiva was suspicious about this new God.</a:t>
            </a:r>
          </a:p>
          <a:p>
            <a:endParaRPr lang="en-US" dirty="0"/>
          </a:p>
          <a:p>
            <a:r>
              <a:rPr lang="en-US" dirty="0"/>
              <a:t>But he stopped worrying when he saw that positive changes occurred in </a:t>
            </a:r>
            <a:r>
              <a:rPr lang="en-US" dirty="0" err="1"/>
              <a:t>Arati’s</a:t>
            </a:r>
            <a:r>
              <a:rPr lang="en-US" dirty="0"/>
              <a:t> life as she prayed to Jesus.</a:t>
            </a:r>
          </a:p>
          <a:p>
            <a:endParaRPr lang="en-US" dirty="0"/>
          </a:p>
          <a:p>
            <a:r>
              <a:rPr lang="en-US" dirty="0"/>
              <a:t>Still, he only prayed to his gods and goddesses. He was an old man, and he didn’t see any need for this new God.</a:t>
            </a:r>
          </a:p>
          <a:p>
            <a:endParaRPr lang="en-US" dirty="0"/>
          </a:p>
          <a:p>
            <a:r>
              <a:rPr lang="en-US" dirty="0"/>
              <a:t>Then Shiva took a bad fall at home. His daughter rushed him to the hospital and, after a few days, brought him back home to care for him. When she talked with friends on the phone, Shiva could hear her pray for his health.</a:t>
            </a:r>
          </a:p>
          <a:p>
            <a:endParaRPr lang="en-US" dirty="0"/>
          </a:p>
          <a:p>
            <a:r>
              <a:rPr lang="en-US" dirty="0"/>
              <a:t>After three months, Shiva fully recovered. He kept praying to his gods and goddesses.</a:t>
            </a:r>
          </a:p>
          <a:p>
            <a:endParaRPr lang="en-US" dirty="0"/>
          </a:p>
          <a:p>
            <a:r>
              <a:rPr lang="en-US" dirty="0"/>
              <a:t>Then he took another bad fall. This time he was hospitalized for 15 days. He had suffered a hairline rib fracture, and the physician recommended total bedrest.</a:t>
            </a:r>
          </a:p>
          <a:p>
            <a:endParaRPr lang="en-US" dirty="0"/>
          </a:p>
          <a:p>
            <a:r>
              <a:rPr lang="en-US" dirty="0"/>
              <a:t>When he returned home, his </a:t>
            </a:r>
            <a:r>
              <a:rPr lang="en-US" dirty="0" smtClean="0"/>
              <a:t>health started </a:t>
            </a:r>
            <a:r>
              <a:rPr lang="en-US" dirty="0"/>
              <a:t>deteriorating.</a:t>
            </a:r>
          </a:p>
          <a:p>
            <a:endParaRPr lang="en-US" dirty="0"/>
          </a:p>
          <a:p>
            <a:r>
              <a:rPr lang="en-US" dirty="0"/>
              <a:t>His daughter, </a:t>
            </a:r>
            <a:r>
              <a:rPr lang="en-US" dirty="0" err="1"/>
              <a:t>Arati</a:t>
            </a:r>
            <a:r>
              <a:rPr lang="en-US" dirty="0"/>
              <a:t>, was worried, and she took him to a Seventh-day Adventist lifestyle center.</a:t>
            </a:r>
            <a:endParaRPr lang="en-AU" dirty="0"/>
          </a:p>
        </p:txBody>
      </p:sp>
    </p:spTree>
    <p:extLst>
      <p:ext uri="{BB962C8B-B14F-4D97-AF65-F5344CB8AC3E}">
        <p14:creationId xmlns:p14="http://schemas.microsoft.com/office/powerpoint/2010/main" val="1855369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46651"/>
            <a:ext cx="11493500" cy="6186309"/>
          </a:xfrm>
          <a:prstGeom prst="rect">
            <a:avLst/>
          </a:prstGeom>
        </p:spPr>
        <p:txBody>
          <a:bodyPr wrap="square">
            <a:spAutoFit/>
          </a:bodyPr>
          <a:lstStyle/>
          <a:p>
            <a:r>
              <a:rPr lang="en-US" dirty="0"/>
              <a:t>Under the care of an Adventist physician, Shiva slowly began to regain his strength. A young man named Mark cared for Shiva in his room. Shiva was especially appreciative of Mark. He was very kind and very caring. Through Mark, Shiva gained a sense of Jesus’ love for the first time. He saw Jesus through Mark’s kindness.</a:t>
            </a:r>
          </a:p>
          <a:p>
            <a:endParaRPr lang="en-US" dirty="0"/>
          </a:p>
          <a:p>
            <a:r>
              <a:rPr lang="en-US" dirty="0"/>
              <a:t>Shiva went to church worship services every Saturday for the four months that he stayed at the center. He learned about Jesus. He learned about the Sabbath. He learned about the importance of good nutrition.</a:t>
            </a:r>
          </a:p>
          <a:p>
            <a:endParaRPr lang="en-US" dirty="0"/>
          </a:p>
          <a:p>
            <a:r>
              <a:rPr lang="en-US" dirty="0"/>
              <a:t>One day, a visiting preacher gave a sermon that touched Shiva’s heart. Shiva felt a strong desire to give his heart to Jesus.</a:t>
            </a:r>
          </a:p>
          <a:p>
            <a:endParaRPr lang="en-US" dirty="0"/>
          </a:p>
          <a:p>
            <a:r>
              <a:rPr lang="en-US" dirty="0"/>
              <a:t>But then family issues diverted Shiva’s attention from spiritual matters. He forgot about his desire to live for Jesus. His health began to deteriorate again.</a:t>
            </a:r>
          </a:p>
          <a:p>
            <a:endParaRPr lang="en-US" dirty="0"/>
          </a:p>
          <a:p>
            <a:r>
              <a:rPr lang="en-US" dirty="0"/>
              <a:t>With the help of the Adventist physician and Mark, Shiva managed to get his strength back.</a:t>
            </a:r>
          </a:p>
          <a:p>
            <a:endParaRPr lang="en-US" dirty="0"/>
          </a:p>
          <a:p>
            <a:r>
              <a:rPr lang="en-US" dirty="0"/>
              <a:t>It was then that Shiva noticed a pattern. Every time he went away from Jesus, he appeared to suffer health challenges. Every time he went his own way, he fell or faced other struggles.</a:t>
            </a:r>
          </a:p>
          <a:p>
            <a:endParaRPr lang="en-US" dirty="0"/>
          </a:p>
          <a:p>
            <a:r>
              <a:rPr lang="en-US" dirty="0"/>
              <a:t>He sensed that Jesus didn’t want him to go his own away. It seemed like Jesus was calling him to stay nearby.</a:t>
            </a:r>
          </a:p>
          <a:p>
            <a:endParaRPr lang="en-US" dirty="0"/>
          </a:p>
          <a:p>
            <a:r>
              <a:rPr lang="en-US" dirty="0"/>
              <a:t>Shiva decided at that moment to give his heart to Jesus.</a:t>
            </a:r>
          </a:p>
          <a:p>
            <a:endParaRPr lang="en-US" dirty="0"/>
          </a:p>
          <a:p>
            <a:r>
              <a:rPr lang="en-US" dirty="0"/>
              <a:t>He called his daughter.</a:t>
            </a:r>
            <a:endParaRPr lang="en-AU" dirty="0"/>
          </a:p>
        </p:txBody>
      </p:sp>
    </p:spTree>
    <p:extLst>
      <p:ext uri="{BB962C8B-B14F-4D97-AF65-F5344CB8AC3E}">
        <p14:creationId xmlns:p14="http://schemas.microsoft.com/office/powerpoint/2010/main" val="2837836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326" y="386834"/>
            <a:ext cx="11464673" cy="5355312"/>
          </a:xfrm>
          <a:prstGeom prst="rect">
            <a:avLst/>
          </a:prstGeom>
        </p:spPr>
        <p:txBody>
          <a:bodyPr wrap="square">
            <a:spAutoFit/>
          </a:bodyPr>
          <a:lstStyle/>
          <a:p>
            <a:r>
              <a:rPr lang="en-US" dirty="0"/>
              <a:t>“Before I die tomorrow, it would be better to accept Jesus as my personal Savior today,” he said.</a:t>
            </a:r>
          </a:p>
          <a:p>
            <a:endParaRPr lang="en-US" dirty="0"/>
          </a:p>
          <a:p>
            <a:r>
              <a:rPr lang="en-US" dirty="0"/>
              <a:t>Exactly 10 months after Shiva took his first bad fall, he gave his heart to Jesus. His old life was washed away in the waters of repentance. The 78-year-old man emerged from the waters of an Indian river as a new child of Christ.</a:t>
            </a:r>
          </a:p>
          <a:p>
            <a:endParaRPr lang="en-US" dirty="0"/>
          </a:p>
          <a:p>
            <a:r>
              <a:rPr lang="en-US" dirty="0"/>
              <a:t>Today, Shiva no longer prays to the </a:t>
            </a:r>
            <a:r>
              <a:rPr lang="en-US" dirty="0" smtClean="0"/>
              <a:t>gods and </a:t>
            </a:r>
            <a:r>
              <a:rPr lang="en-US" dirty="0"/>
              <a:t>goddesses.</a:t>
            </a:r>
          </a:p>
          <a:p>
            <a:endParaRPr lang="en-US" dirty="0"/>
          </a:p>
          <a:p>
            <a:r>
              <a:rPr lang="en-US" dirty="0"/>
              <a:t>He prays only to the God of heaven.</a:t>
            </a:r>
          </a:p>
          <a:p>
            <a:endParaRPr lang="en-US" dirty="0"/>
          </a:p>
          <a:p>
            <a:r>
              <a:rPr lang="en-US" dirty="0"/>
              <a:t>“Jesus has helped me to stop smoking and drinking black tea,” he said. “I am better and feel healthy and pray three times a day.”</a:t>
            </a:r>
          </a:p>
          <a:p>
            <a:endParaRPr lang="en-US" dirty="0"/>
          </a:p>
          <a:p>
            <a:r>
              <a:rPr lang="en-US" dirty="0"/>
              <a:t>He thanks Jesus for keeping him alive even today.</a:t>
            </a:r>
          </a:p>
          <a:p>
            <a:endParaRPr lang="en-US" dirty="0"/>
          </a:p>
          <a:p>
            <a:r>
              <a:rPr lang="en-US" dirty="0"/>
              <a:t>“I’m grateful to Jesus that my daughter took me to that lifestyle center,” he said. “Otherwise, I wouldn’t have known Jesus and gotten a chance to accept Him as my personal Savior.”</a:t>
            </a:r>
          </a:p>
          <a:p>
            <a:endParaRPr lang="en-US" dirty="0"/>
          </a:p>
          <a:p>
            <a:r>
              <a:rPr lang="en-US" dirty="0"/>
              <a:t>Thank you for your Sabbath School mission offerings that help share Jesus’ love with people in India and around the world. Thank you for your Thirteenth Sabbath Offering that will specifically go to projects in India and Nepal on March 30. </a:t>
            </a:r>
            <a:endParaRPr lang="en-AU" dirty="0"/>
          </a:p>
        </p:txBody>
      </p:sp>
    </p:spTree>
    <p:extLst>
      <p:ext uri="{BB962C8B-B14F-4D97-AF65-F5344CB8AC3E}">
        <p14:creationId xmlns:p14="http://schemas.microsoft.com/office/powerpoint/2010/main" val="4189169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1078</TotalTime>
  <Words>703</Words>
  <Application>Microsoft Office PowerPoint</Application>
  <PresentationFormat>Custom</PresentationFormat>
  <Paragraphs>54</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Centarion</cp:lastModifiedBy>
  <cp:revision>130</cp:revision>
  <dcterms:created xsi:type="dcterms:W3CDTF">2020-12-19T10:54:30Z</dcterms:created>
  <dcterms:modified xsi:type="dcterms:W3CDTF">2024-01-11T00:55:36Z</dcterms:modified>
</cp:coreProperties>
</file>