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23" r:id="rId2"/>
    <p:sldId id="331" r:id="rId3"/>
    <p:sldId id="336" r:id="rId4"/>
    <p:sldId id="335" r:id="rId5"/>
    <p:sldId id="334"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49" y="609599"/>
            <a:ext cx="525973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86500" y="883590"/>
            <a:ext cx="1854200" cy="369332"/>
          </a:xfrm>
          <a:prstGeom prst="rect">
            <a:avLst/>
          </a:prstGeom>
          <a:noFill/>
        </p:spPr>
        <p:txBody>
          <a:bodyPr wrap="square" rtlCol="0">
            <a:spAutoFit/>
          </a:bodyPr>
          <a:lstStyle/>
          <a:p>
            <a:pPr algn="r"/>
            <a:r>
              <a:rPr lang="en-AU" dirty="0" smtClean="0"/>
              <a:t> </a:t>
            </a:r>
            <a:r>
              <a:rPr lang="en-AU" b="1" dirty="0"/>
              <a:t>SOUTH </a:t>
            </a:r>
            <a:r>
              <a:rPr lang="en-AU" b="1" dirty="0" smtClean="0"/>
              <a:t>KOREA</a:t>
            </a:r>
            <a:endParaRPr lang="en-AU" b="1" dirty="0"/>
          </a:p>
        </p:txBody>
      </p:sp>
      <p:sp>
        <p:nvSpPr>
          <p:cNvPr id="14" name="Rectangle 13"/>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Meeting God</a:t>
            </a:r>
            <a:b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b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At School</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2804830" y="5884144"/>
            <a:ext cx="1835759"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Hyun-</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Rectangle 17"/>
          <p:cNvSpPr/>
          <p:nvPr/>
        </p:nvSpPr>
        <p:spPr>
          <a:xfrm>
            <a:off x="8631784" y="864024"/>
            <a:ext cx="2683916" cy="369332"/>
          </a:xfrm>
          <a:prstGeom prst="rect">
            <a:avLst/>
          </a:prstGeom>
        </p:spPr>
        <p:txBody>
          <a:bodyPr wrap="square">
            <a:spAutoFit/>
          </a:bodyPr>
          <a:lstStyle/>
          <a:p>
            <a:r>
              <a:rPr lang="en-AU" b="1" dirty="0" smtClean="0"/>
              <a:t>March </a:t>
            </a:r>
            <a:r>
              <a:rPr lang="en-AU" b="1" dirty="0" smtClean="0"/>
              <a:t>29</a:t>
            </a:r>
            <a:endParaRPr lang="en-AU" b="1" dirty="0"/>
          </a:p>
        </p:txBody>
      </p:sp>
      <p:sp>
        <p:nvSpPr>
          <p:cNvPr id="12" name="TextBox 11"/>
          <p:cNvSpPr txBox="1"/>
          <p:nvPr/>
        </p:nvSpPr>
        <p:spPr>
          <a:xfrm>
            <a:off x="10619291" y="165100"/>
            <a:ext cx="1392817" cy="369332"/>
          </a:xfrm>
          <a:prstGeom prst="rect">
            <a:avLst/>
          </a:prstGeom>
          <a:noFill/>
        </p:spPr>
        <p:txBody>
          <a:bodyPr wrap="none" rtlCol="0">
            <a:spAutoFit/>
          </a:bodyPr>
          <a:lstStyle/>
          <a:p>
            <a:r>
              <a:rPr lang="en-AU" b="1" dirty="0" smtClean="0">
                <a:solidFill>
                  <a:srgbClr val="086BA4"/>
                </a:solidFill>
              </a:rPr>
              <a:t>13</a:t>
            </a:r>
            <a:r>
              <a:rPr lang="en-AU" b="1" baseline="30000" dirty="0" smtClean="0">
                <a:solidFill>
                  <a:srgbClr val="086BA4"/>
                </a:solidFill>
              </a:rPr>
              <a:t>th</a:t>
            </a:r>
            <a:r>
              <a:rPr lang="en-AU" b="1" dirty="0" smtClean="0">
                <a:solidFill>
                  <a:srgbClr val="086BA4"/>
                </a:solidFill>
              </a:rPr>
              <a:t> Sabbath</a:t>
            </a:r>
            <a:endParaRPr lang="en-AU" b="1" dirty="0">
              <a:solidFill>
                <a:srgbClr val="086BA4"/>
              </a:solidFill>
            </a:endParaRPr>
          </a:p>
        </p:txBody>
      </p:sp>
      <p:pic>
        <p:nvPicPr>
          <p:cNvPr id="15"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48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5909310"/>
          </a:xfrm>
          <a:prstGeom prst="rect">
            <a:avLst/>
          </a:prstGeom>
        </p:spPr>
        <p:txBody>
          <a:bodyPr wrap="square">
            <a:spAutoFit/>
          </a:bodyPr>
          <a:lstStyle/>
          <a:p>
            <a:pPr indent="361950"/>
            <a:r>
              <a:rPr lang="en-US" dirty="0"/>
              <a:t>Ever since she was a small girl, </a:t>
            </a:r>
            <a:r>
              <a:rPr lang="en-US" dirty="0" err="1"/>
              <a:t>Hyunhee</a:t>
            </a:r>
            <a:r>
              <a:rPr lang="en-US" dirty="0"/>
              <a:t> [HYOUNG-</a:t>
            </a:r>
            <a:r>
              <a:rPr lang="en-US" dirty="0" err="1"/>
              <a:t>hee</a:t>
            </a:r>
            <a:r>
              <a:rPr lang="en-US" dirty="0"/>
              <a:t>] felt like she had to go to church on Sabbath. Her father was the pastor of a small church in South Korea, and she couldn’t stay at home or do whatever she wanted.</a:t>
            </a:r>
          </a:p>
          <a:p>
            <a:pPr indent="361950"/>
            <a:endParaRPr lang="en-US" dirty="0"/>
          </a:p>
          <a:p>
            <a:pPr indent="361950"/>
            <a:r>
              <a:rPr lang="en-US" dirty="0"/>
              <a:t>As time passed, Hyun-</a:t>
            </a:r>
            <a:r>
              <a:rPr lang="en-US" dirty="0" err="1"/>
              <a:t>hee</a:t>
            </a:r>
            <a:r>
              <a:rPr lang="en-US" dirty="0"/>
              <a:t> grew tired of church and being a pastor’s daughter. She couldn’t understand why Dad answered the phone late at night and even worked on weekends and holidays. Feelings of bitterness and resentment filled her heart when a long-awaited family vacation was canceled because Dad, as the church pastor, couldn’t miss a funeral. She began to question her faith.</a:t>
            </a:r>
          </a:p>
          <a:p>
            <a:pPr indent="361950"/>
            <a:endParaRPr lang="en-US" dirty="0"/>
          </a:p>
          <a:p>
            <a:pPr indent="361950"/>
            <a:r>
              <a:rPr lang="en-US" dirty="0"/>
              <a:t>It was then that the 16-year-old girl arrived at a Seventh-day Adventist high school in South Korea’s capital, Seoul. For the first time, she was far from home, living in a dormitory. For the first time, she was studying at an Adventist school. There was no Adventist school in the town where her parents lived.</a:t>
            </a:r>
          </a:p>
          <a:p>
            <a:pPr indent="361950"/>
            <a:endParaRPr lang="en-US" dirty="0"/>
          </a:p>
          <a:p>
            <a:pPr indent="361950"/>
            <a:r>
              <a:rPr lang="en-US" dirty="0"/>
              <a:t>At first, the Adventist school seemed to be the same as public school with the exception that the teachers believed in God and the students gathered regularly for worship.</a:t>
            </a:r>
          </a:p>
          <a:p>
            <a:pPr indent="361950"/>
            <a:endParaRPr lang="en-US" dirty="0"/>
          </a:p>
          <a:p>
            <a:pPr indent="361950"/>
            <a:r>
              <a:rPr lang="en-US" dirty="0"/>
              <a:t>At morning worship, however, Hyun-</a:t>
            </a:r>
            <a:r>
              <a:rPr lang="en-US" dirty="0" err="1"/>
              <a:t>hee</a:t>
            </a:r>
            <a:r>
              <a:rPr lang="en-US" dirty="0"/>
              <a:t> heard an announcement about something called “Kneelers.” She was curious to know more and, because she was shy, asked another girl to go with her to “Kneelers.”</a:t>
            </a:r>
          </a:p>
          <a:p>
            <a:pPr indent="361950"/>
            <a:endParaRPr lang="en-US" dirty="0"/>
          </a:p>
          <a:p>
            <a:pPr indent="361950"/>
            <a:r>
              <a:rPr lang="en-US" dirty="0"/>
              <a:t>“Kneelers” turned out to be a student led prayer meeting in the conference room of the Adventist middle school located on the same campus as the high school. The conference room had pews like a church.</a:t>
            </a:r>
          </a:p>
          <a:p>
            <a:pPr indent="361950"/>
            <a:endParaRPr lang="en-US" dirty="0"/>
          </a:p>
        </p:txBody>
      </p:sp>
    </p:spTree>
    <p:extLst>
      <p:ext uri="{BB962C8B-B14F-4D97-AF65-F5344CB8AC3E}">
        <p14:creationId xmlns:p14="http://schemas.microsoft.com/office/powerpoint/2010/main" val="2253775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5909310"/>
          </a:xfrm>
          <a:prstGeom prst="rect">
            <a:avLst/>
          </a:prstGeom>
        </p:spPr>
        <p:txBody>
          <a:bodyPr wrap="square">
            <a:spAutoFit/>
          </a:bodyPr>
          <a:lstStyle/>
          <a:p>
            <a:pPr indent="361950"/>
            <a:r>
              <a:rPr lang="en-US" dirty="0"/>
              <a:t>About 30 teens, half girls and half boys, were sitting in the pews and singing when Hyun-</a:t>
            </a:r>
            <a:r>
              <a:rPr lang="en-US" dirty="0" err="1"/>
              <a:t>hee</a:t>
            </a:r>
            <a:r>
              <a:rPr lang="en-US" dirty="0"/>
              <a:t> and her friend </a:t>
            </a:r>
            <a:r>
              <a:rPr lang="en-US" dirty="0" smtClean="0"/>
              <a:t>arrived.</a:t>
            </a:r>
            <a:r>
              <a:rPr lang="en-AU" dirty="0" smtClean="0"/>
              <a:t> </a:t>
            </a:r>
            <a:r>
              <a:rPr lang="en-US" dirty="0" smtClean="0"/>
              <a:t>A </a:t>
            </a:r>
            <a:r>
              <a:rPr lang="en-US" dirty="0"/>
              <a:t>boy was playing a piano.</a:t>
            </a:r>
          </a:p>
          <a:p>
            <a:pPr indent="361950"/>
            <a:endParaRPr lang="en-US" dirty="0"/>
          </a:p>
          <a:p>
            <a:pPr indent="361950"/>
            <a:r>
              <a:rPr lang="en-US" dirty="0"/>
              <a:t>Hyun-</a:t>
            </a:r>
            <a:r>
              <a:rPr lang="en-US" dirty="0" err="1"/>
              <a:t>hee’s</a:t>
            </a:r>
            <a:r>
              <a:rPr lang="en-US" dirty="0"/>
              <a:t> mouth dropped open. She usually didn’t sing during song service in her home church. She was the only teen there. But these teens were singing loudly. She had never seen such enthusiasm. Tears filled her eyes. She was homesick, and the music was like balm to her soul. In an instant, all her loneliness disappeared, and she felt at peace.</a:t>
            </a:r>
          </a:p>
          <a:p>
            <a:pPr indent="361950"/>
            <a:endParaRPr lang="en-US" dirty="0"/>
          </a:p>
          <a:p>
            <a:pPr indent="361950"/>
            <a:r>
              <a:rPr lang="en-US" dirty="0"/>
              <a:t>After the last song, the young people knelt and prayed silently for a moment. Then several teens took turns speaking about what God was doing in their lives.</a:t>
            </a:r>
          </a:p>
          <a:p>
            <a:pPr indent="361950"/>
            <a:endParaRPr lang="en-US" dirty="0"/>
          </a:p>
          <a:p>
            <a:pPr indent="361950"/>
            <a:r>
              <a:rPr lang="en-US" dirty="0"/>
              <a:t>Hyun-</a:t>
            </a:r>
            <a:r>
              <a:rPr lang="en-US" dirty="0" err="1"/>
              <a:t>hee’s</a:t>
            </a:r>
            <a:r>
              <a:rPr lang="en-US" dirty="0"/>
              <a:t> mouth dropped open again. She had never heard people her age talk about God in such a personal way. She thought, “They’re young, but they have faith and believe in God. They love God despite the struggles in their lives.”</a:t>
            </a:r>
          </a:p>
          <a:p>
            <a:pPr indent="361950"/>
            <a:endParaRPr lang="en-US" dirty="0"/>
          </a:p>
          <a:p>
            <a:pPr indent="361950"/>
            <a:r>
              <a:rPr lang="en-US" dirty="0"/>
              <a:t>After that, the teens divided into small groups for prayer. At her home church, Hyun-</a:t>
            </a:r>
            <a:r>
              <a:rPr lang="en-US" dirty="0" err="1"/>
              <a:t>hee’s</a:t>
            </a:r>
            <a:r>
              <a:rPr lang="en-US" dirty="0"/>
              <a:t> mind usually drifted off to other things during a prayer. But these teens clearly enjoyed praying, and they spoke to God with passion and earnestness. Her mouth dropped open again.</a:t>
            </a:r>
          </a:p>
          <a:p>
            <a:pPr indent="361950"/>
            <a:endParaRPr lang="en-US" dirty="0"/>
          </a:p>
          <a:p>
            <a:pPr indent="361950"/>
            <a:r>
              <a:rPr lang="en-US" dirty="0"/>
              <a:t>As the </a:t>
            </a:r>
            <a:r>
              <a:rPr lang="en-US" dirty="0" err="1"/>
              <a:t>hourlong</a:t>
            </a:r>
            <a:r>
              <a:rPr lang="en-US" dirty="0"/>
              <a:t> meeting ended with more songs, Hyun-</a:t>
            </a:r>
            <a:r>
              <a:rPr lang="en-US" dirty="0" err="1"/>
              <a:t>hee</a:t>
            </a:r>
            <a:r>
              <a:rPr lang="en-US" dirty="0"/>
              <a:t> thought with astonishment, “These young people are more sincere and devoted to God than me.” She couldn’t wait for the next meeting. She thought, “This is living faith. I have found it. This is how Christians really live.”</a:t>
            </a:r>
          </a:p>
          <a:p>
            <a:pPr indent="361950"/>
            <a:endParaRPr lang="en-US" dirty="0"/>
          </a:p>
        </p:txBody>
      </p:sp>
    </p:spTree>
    <p:extLst>
      <p:ext uri="{BB962C8B-B14F-4D97-AF65-F5344CB8AC3E}">
        <p14:creationId xmlns:p14="http://schemas.microsoft.com/office/powerpoint/2010/main" val="260153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5909310"/>
          </a:xfrm>
          <a:prstGeom prst="rect">
            <a:avLst/>
          </a:prstGeom>
        </p:spPr>
        <p:txBody>
          <a:bodyPr wrap="square">
            <a:spAutoFit/>
          </a:bodyPr>
          <a:lstStyle/>
          <a:p>
            <a:pPr indent="361950"/>
            <a:r>
              <a:rPr lang="en-US" dirty="0"/>
              <a:t>As she kept going to the weekly “Kneelers” meeting, she discovered joy in worshiping God. She began to spend hours</a:t>
            </a:r>
            <a:endParaRPr lang="en-AU" dirty="0"/>
          </a:p>
          <a:p>
            <a:r>
              <a:rPr lang="en-US" dirty="0" smtClean="0"/>
              <a:t>with </a:t>
            </a:r>
            <a:r>
              <a:rPr lang="en-US" dirty="0"/>
              <a:t>Him, singing, listening to worship songs, and praying. She sensed God’s  presence for the first time. She wept as she</a:t>
            </a:r>
            <a:endParaRPr lang="en-AU" dirty="0"/>
          </a:p>
          <a:p>
            <a:r>
              <a:rPr lang="en-US" dirty="0" smtClean="0"/>
              <a:t>reflected</a:t>
            </a:r>
            <a:r>
              <a:rPr lang="en-AU" dirty="0" smtClean="0"/>
              <a:t> </a:t>
            </a:r>
            <a:r>
              <a:rPr lang="en-US" dirty="0" smtClean="0"/>
              <a:t> </a:t>
            </a:r>
            <a:r>
              <a:rPr lang="en-US" dirty="0"/>
              <a:t>on Jesus’ incredible love and sacrifice on the cross.</a:t>
            </a:r>
          </a:p>
          <a:p>
            <a:endParaRPr lang="en-US" dirty="0"/>
          </a:p>
          <a:p>
            <a:pPr indent="361950"/>
            <a:r>
              <a:rPr lang="en-US" dirty="0"/>
              <a:t>As time passed, she saw that teens and teachers alike prayed earnestly and praised God even amid problems. She got involved in various spiritual programs at the school and joined a student-led Bible study group.</a:t>
            </a:r>
          </a:p>
          <a:p>
            <a:pPr indent="361950"/>
            <a:endParaRPr lang="en-US" dirty="0"/>
          </a:p>
          <a:p>
            <a:pPr indent="361950"/>
            <a:r>
              <a:rPr lang="en-US" dirty="0"/>
              <a:t>As she wrapped up her first year at the high school, Hyun-</a:t>
            </a:r>
            <a:r>
              <a:rPr lang="en-US" dirty="0" err="1"/>
              <a:t>hee</a:t>
            </a:r>
            <a:r>
              <a:rPr lang="en-US" dirty="0"/>
              <a:t> found great joy in the worship programs. She eagerly participated in the weekly prayer meeting, the Bible study group, and other spiritual activities. Church was no longer tiring, and she looked forward to going every Sabbath.</a:t>
            </a:r>
          </a:p>
          <a:p>
            <a:pPr indent="361950"/>
            <a:endParaRPr lang="en-US" dirty="0"/>
          </a:p>
          <a:p>
            <a:pPr indent="361950"/>
            <a:r>
              <a:rPr lang="en-US" dirty="0"/>
              <a:t>Her favorite Bible passage is Philippians 4:4–7, which says, “Rejoice in the Lord always. Again I will say, rejoice! Let your gentleness be known to all men. The Lord is at hand. Be anxious for nothing, but in everything by prayer and supplication, with thanksgiving, let your requests be made known to God; and the peace of God, which surpasses all understanding, will guard your hearts and minds through Christ Jesus” (NKJV).</a:t>
            </a:r>
          </a:p>
          <a:p>
            <a:pPr indent="361950"/>
            <a:endParaRPr lang="en-US" dirty="0"/>
          </a:p>
          <a:p>
            <a:pPr indent="361950"/>
            <a:r>
              <a:rPr lang="en-US" dirty="0"/>
              <a:t>She believes that God sent her to the Adventist high school to teach her to live according to those verses.</a:t>
            </a:r>
          </a:p>
          <a:p>
            <a:pPr indent="361950"/>
            <a:endParaRPr lang="en-US" dirty="0"/>
          </a:p>
          <a:p>
            <a:pPr indent="361950"/>
            <a:r>
              <a:rPr lang="en-US" dirty="0"/>
              <a:t>“God saw my wavering faith and helped me to understand His purpose,” she said. “I met God at the school, and I have learned to thank Him for everything.”</a:t>
            </a:r>
          </a:p>
          <a:p>
            <a:pPr indent="361950"/>
            <a:endParaRPr lang="en-US" dirty="0"/>
          </a:p>
        </p:txBody>
      </p:sp>
    </p:spTree>
    <p:extLst>
      <p:ext uri="{BB962C8B-B14F-4D97-AF65-F5344CB8AC3E}">
        <p14:creationId xmlns:p14="http://schemas.microsoft.com/office/powerpoint/2010/main" val="841863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91" y="348734"/>
            <a:ext cx="11483309" cy="1477328"/>
          </a:xfrm>
          <a:prstGeom prst="rect">
            <a:avLst/>
          </a:prstGeom>
        </p:spPr>
        <p:txBody>
          <a:bodyPr wrap="square">
            <a:spAutoFit/>
          </a:bodyPr>
          <a:lstStyle/>
          <a:p>
            <a:pPr indent="361950"/>
            <a:r>
              <a:rPr lang="en-US" dirty="0"/>
              <a:t>Hyun-</a:t>
            </a:r>
            <a:r>
              <a:rPr lang="en-US" dirty="0" err="1"/>
              <a:t>hee</a:t>
            </a:r>
            <a:r>
              <a:rPr lang="en-US" dirty="0"/>
              <a:t> goes to </a:t>
            </a:r>
            <a:r>
              <a:rPr lang="en-US" dirty="0" err="1"/>
              <a:t>Hankook</a:t>
            </a:r>
            <a:r>
              <a:rPr lang="en-US" dirty="0"/>
              <a:t> </a:t>
            </a:r>
            <a:r>
              <a:rPr lang="en-US" dirty="0" err="1"/>
              <a:t>Sahmyook</a:t>
            </a:r>
            <a:r>
              <a:rPr lang="en-US" dirty="0"/>
              <a:t> Academy, which will receive part of today’s Thirteenth Sabbath Offering to open a missionary training center and gym in Seoul, South Korea. Today’s </a:t>
            </a:r>
            <a:r>
              <a:rPr lang="en-US" dirty="0" smtClean="0"/>
              <a:t>offering </a:t>
            </a:r>
            <a:r>
              <a:rPr lang="en-US" dirty="0"/>
              <a:t>also will support four other projects in the Northern Asia-Pacific Division, including a shelter for single mothers in </a:t>
            </a:r>
            <a:r>
              <a:rPr lang="en-US" dirty="0" err="1"/>
              <a:t>Ansan</a:t>
            </a:r>
            <a:r>
              <a:rPr lang="en-US" dirty="0"/>
              <a:t>, South Korea; after-school centers at 14 schools in Japan; a children’s recreation center in Ulaanbaatar, Mongolia; and the establishment of an Adventist elementary school system in Taiwan. Thank you for your generous offering.</a:t>
            </a:r>
            <a:endParaRPr lang="en-AU" dirty="0"/>
          </a:p>
        </p:txBody>
      </p:sp>
    </p:spTree>
    <p:extLst>
      <p:ext uri="{BB962C8B-B14F-4D97-AF65-F5344CB8AC3E}">
        <p14:creationId xmlns:p14="http://schemas.microsoft.com/office/powerpoint/2010/main" val="2867960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1514</TotalTime>
  <Words>984</Words>
  <Application>Microsoft Office PowerPoint</Application>
  <PresentationFormat>Custom</PresentationFormat>
  <Paragraphs>41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150</cp:revision>
  <dcterms:created xsi:type="dcterms:W3CDTF">2020-12-19T10:54:30Z</dcterms:created>
  <dcterms:modified xsi:type="dcterms:W3CDTF">2024-11-14T12:30:08Z</dcterms:modified>
</cp:coreProperties>
</file>