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6" r:id="rId2"/>
    <p:sldId id="296" r:id="rId3"/>
    <p:sldId id="298" r:id="rId4"/>
    <p:sldId id="299"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90" y="661988"/>
            <a:ext cx="5053084" cy="548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213579" y="5854265"/>
            <a:ext cx="1018228"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TextBox 18"/>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20" name="Rectangle 19"/>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Long Walk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God </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2</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8483600" y="887413"/>
            <a:ext cx="1524000" cy="369332"/>
          </a:xfrm>
          <a:prstGeom prst="rect">
            <a:avLst/>
          </a:prstGeom>
          <a:noFill/>
        </p:spPr>
        <p:txBody>
          <a:bodyPr wrap="square" rtlCol="0">
            <a:spAutoFit/>
          </a:bodyPr>
          <a:lstStyle/>
          <a:p>
            <a:r>
              <a:rPr lang="en-AU" b="1" dirty="0" smtClean="0"/>
              <a:t>May 10</a:t>
            </a:r>
            <a:endParaRPr lang="en-AU" b="1" dirty="0"/>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400" y="386378"/>
            <a:ext cx="11595100" cy="6186309"/>
          </a:xfrm>
          <a:prstGeom prst="rect">
            <a:avLst/>
          </a:prstGeom>
        </p:spPr>
        <p:txBody>
          <a:bodyPr wrap="square">
            <a:spAutoFit/>
          </a:bodyPr>
          <a:lstStyle/>
          <a:p>
            <a:pPr indent="361950"/>
            <a:r>
              <a:rPr lang="en-US" i="1" dirty="0">
                <a:latin typeface="Times New Roman" panose="02020603050405020304" pitchFamily="18" charset="0"/>
                <a:cs typeface="Times New Roman" panose="02020603050405020304" pitchFamily="18" charset="0"/>
              </a:rPr>
              <a:t>Last week: Twelve-year-old </a:t>
            </a:r>
            <a:r>
              <a:rPr lang="en-US" i="1" dirty="0" err="1">
                <a:latin typeface="Times New Roman" panose="02020603050405020304" pitchFamily="18" charset="0"/>
                <a:cs typeface="Times New Roman" panose="02020603050405020304" pitchFamily="18" charset="0"/>
              </a:rPr>
              <a:t>Pada</a:t>
            </a:r>
            <a:r>
              <a:rPr lang="en-US" i="1" dirty="0">
                <a:latin typeface="Times New Roman" panose="02020603050405020304" pitchFamily="18" charset="0"/>
                <a:cs typeface="Times New Roman" panose="02020603050405020304" pitchFamily="18" charset="0"/>
              </a:rPr>
              <a:t> wondered why his big brother, </a:t>
            </a:r>
            <a:r>
              <a:rPr lang="en-US" i="1" dirty="0" err="1">
                <a:latin typeface="Times New Roman" panose="02020603050405020304" pitchFamily="18" charset="0"/>
                <a:cs typeface="Times New Roman" panose="02020603050405020304" pitchFamily="18" charset="0"/>
              </a:rPr>
              <a:t>Morja</a:t>
            </a:r>
            <a:r>
              <a:rPr lang="en-US" i="1" dirty="0">
                <a:latin typeface="Times New Roman" panose="02020603050405020304" pitchFamily="18" charset="0"/>
                <a:cs typeface="Times New Roman" panose="02020603050405020304" pitchFamily="18" charset="0"/>
              </a:rPr>
              <a:t>, left the family religion and became a Seventh-day Adventist in Thailand. </a:t>
            </a:r>
            <a:r>
              <a:rPr lang="en-US" i="1" dirty="0" err="1">
                <a:latin typeface="Times New Roman" panose="02020603050405020304" pitchFamily="18" charset="0"/>
                <a:cs typeface="Times New Roman" panose="02020603050405020304" pitchFamily="18" charset="0"/>
              </a:rPr>
              <a:t>Morja</a:t>
            </a:r>
            <a:r>
              <a:rPr lang="en-US" i="1" dirty="0">
                <a:latin typeface="Times New Roman" panose="02020603050405020304" pitchFamily="18" charset="0"/>
                <a:cs typeface="Times New Roman" panose="02020603050405020304" pitchFamily="18" charset="0"/>
              </a:rPr>
              <a:t> invited him to find out for himself by moving in with him, his wife, and their three sons</a:t>
            </a:r>
            <a:r>
              <a:rPr lang="en-US" i="1" dirty="0" smtClean="0">
                <a:latin typeface="Times New Roman" panose="02020603050405020304" pitchFamily="18" charset="0"/>
                <a:cs typeface="Times New Roman" panose="02020603050405020304" pitchFamily="18" charset="0"/>
              </a:rPr>
              <a:t>.</a:t>
            </a:r>
          </a:p>
          <a:p>
            <a:pPr indent="361950"/>
            <a:endParaRPr lang="en-US" i="1"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Weeks and months passed as </a:t>
            </a:r>
            <a:r>
              <a:rPr lang="en-US" dirty="0" err="1" smtClean="0">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 accompanied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on the long eight-mile (13-kilometer) walk to church every Sabbath</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continued to wonder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 He didn’t have any immediate answers. But he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very faithful about going to church on Sabbath. It didn’t matter if it was raining or cold, the family always got up before dawn and took the long walk to church. He also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very faithful with tithe and offerings. Every Sabbath, he put some money in the collection plate.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explained to his younger brother that the money actually belonged to God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“I’m returning to God what already is His as a thank-you gift,” 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had lived for the first 12 years of his life with his mother in a very poor home. He didn’t understand how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could afford </a:t>
            </a:r>
            <a:r>
              <a:rPr lang="en-US" dirty="0" smtClean="0">
                <a:latin typeface="Times New Roman" panose="02020603050405020304" pitchFamily="18" charset="0"/>
                <a:cs typeface="Times New Roman" panose="02020603050405020304" pitchFamily="18" charset="0"/>
              </a:rPr>
              <a:t>to give </a:t>
            </a:r>
            <a:r>
              <a:rPr lang="en-US" dirty="0">
                <a:latin typeface="Times New Roman" panose="02020603050405020304" pitchFamily="18" charset="0"/>
                <a:cs typeface="Times New Roman" panose="02020603050405020304" pitchFamily="18" charset="0"/>
              </a:rPr>
              <a:t>away money. But he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never seemed to lack money. There always was enough food and other necessities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year passed. Two years passed. Three years passed.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three sons grew older and went to an Adventist school in another town.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not rich, but somehow he found the money for his sons’ tuition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had never gone to school. Now he was 15, and he wished that he also could go to school. As he thought about </a:t>
            </a:r>
            <a:r>
              <a:rPr lang="en-US" dirty="0" smtClean="0">
                <a:latin typeface="Times New Roman" panose="02020603050405020304" pitchFamily="18" charset="0"/>
                <a:cs typeface="Times New Roman" panose="02020603050405020304" pitchFamily="18" charset="0"/>
              </a:rPr>
              <a:t>his</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0821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7500" y="337235"/>
            <a:ext cx="114935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predicament, he wondered, “Could it be that this is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became an Adventist? He isn’t rich, but he never needs anything. He has food and clothes and can send his sons to school. He loves the God of heaven, and the God of heaven provides for all of his needs.”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love for God took root in </a:t>
            </a:r>
            <a:r>
              <a:rPr lang="en-US" dirty="0" err="1">
                <a:latin typeface="Times New Roman" panose="02020603050405020304" pitchFamily="18" charset="0"/>
                <a:cs typeface="Times New Roman" panose="02020603050405020304" pitchFamily="18" charset="0"/>
              </a:rPr>
              <a:t>Pada’s</a:t>
            </a:r>
            <a:r>
              <a:rPr lang="en-US" dirty="0">
                <a:latin typeface="Times New Roman" panose="02020603050405020304" pitchFamily="18" charset="0"/>
                <a:cs typeface="Times New Roman" panose="02020603050405020304" pitchFamily="18" charset="0"/>
              </a:rPr>
              <a:t> heart. He longed to live for the God who provided for all of his brother’s needs. He longed to live for the God who had been providing for all of his needs even before he knew Him. He gave his heart to God and was baptized. Even though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didn’t have any family who could help him, he entered first grade at the Adventist school when he was 17. He studied hard. He worked hard to pay for his studies.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When he finished school, he decided to </a:t>
            </a:r>
            <a:r>
              <a:rPr lang="en-US" dirty="0"/>
              <a:t>teach others about the God who provides </a:t>
            </a:r>
            <a:r>
              <a:rPr lang="en-US" dirty="0" smtClean="0"/>
              <a:t>for everyone’s </a:t>
            </a:r>
            <a:r>
              <a:rPr lang="en-US" dirty="0"/>
              <a:t>needs. He went to Mission </a:t>
            </a:r>
            <a:r>
              <a:rPr lang="en-US" dirty="0" smtClean="0"/>
              <a:t>College (now </a:t>
            </a:r>
            <a:r>
              <a:rPr lang="en-US" dirty="0"/>
              <a:t>Asia-Pacific International </a:t>
            </a:r>
            <a:r>
              <a:rPr lang="en-US" dirty="0" smtClean="0"/>
              <a:t>University) and </a:t>
            </a:r>
            <a:r>
              <a:rPr lang="en-US" dirty="0"/>
              <a:t>became a pastor</a:t>
            </a:r>
            <a:r>
              <a:rPr lang="en-US" dirty="0" smtClean="0"/>
              <a:t>.</a:t>
            </a:r>
          </a:p>
          <a:p>
            <a:pPr indent="361950"/>
            <a:endParaRPr lang="en-US" dirty="0"/>
          </a:p>
          <a:p>
            <a:pPr indent="361950"/>
            <a:r>
              <a:rPr lang="en-US" dirty="0"/>
              <a:t>Today, </a:t>
            </a:r>
            <a:r>
              <a:rPr lang="en-US" dirty="0" err="1"/>
              <a:t>Pada</a:t>
            </a:r>
            <a:r>
              <a:rPr lang="en-US" dirty="0"/>
              <a:t> is a pastor and a leader of </a:t>
            </a:r>
            <a:r>
              <a:rPr lang="en-US" dirty="0" smtClean="0"/>
              <a:t>the Adventist </a:t>
            </a:r>
            <a:r>
              <a:rPr lang="en-US" dirty="0"/>
              <a:t>Church in Thailand. He has a wife</a:t>
            </a:r>
            <a:r>
              <a:rPr lang="en-US" dirty="0" smtClean="0"/>
              <a:t>, whom </a:t>
            </a:r>
            <a:r>
              <a:rPr lang="en-US" dirty="0"/>
              <a:t>he met at the Adventist school, </a:t>
            </a:r>
            <a:r>
              <a:rPr lang="en-US" dirty="0" smtClean="0"/>
              <a:t>and they </a:t>
            </a:r>
            <a:r>
              <a:rPr lang="en-US" dirty="0"/>
              <a:t>have three daughters. He has a </a:t>
            </a:r>
            <a:r>
              <a:rPr lang="en-US" dirty="0" smtClean="0"/>
              <a:t>good education</a:t>
            </a:r>
            <a:r>
              <a:rPr lang="en-US" dirty="0"/>
              <a:t>. He drives a nice car. He earns </a:t>
            </a:r>
            <a:r>
              <a:rPr lang="en-US" dirty="0" smtClean="0"/>
              <a:t>a comfortable </a:t>
            </a:r>
            <a:r>
              <a:rPr lang="en-US" dirty="0"/>
              <a:t>salary, and he faithfully </a:t>
            </a:r>
            <a:r>
              <a:rPr lang="en-US" dirty="0" smtClean="0"/>
              <a:t>returns tithe </a:t>
            </a:r>
            <a:r>
              <a:rPr lang="en-US" dirty="0"/>
              <a:t>and offerings. His family always </a:t>
            </a:r>
            <a:r>
              <a:rPr lang="en-US" dirty="0" smtClean="0"/>
              <a:t>has enough </a:t>
            </a:r>
            <a:r>
              <a:rPr lang="en-US" dirty="0"/>
              <a:t>food and clothes</a:t>
            </a:r>
            <a:r>
              <a:rPr lang="en-US" dirty="0" smtClean="0"/>
              <a:t>.</a:t>
            </a:r>
          </a:p>
          <a:p>
            <a:pPr indent="361950"/>
            <a:endParaRPr lang="en-US" dirty="0"/>
          </a:p>
          <a:p>
            <a:pPr indent="361950"/>
            <a:r>
              <a:rPr lang="en-US" dirty="0"/>
              <a:t>More than anything, he loves telling </a:t>
            </a:r>
            <a:r>
              <a:rPr lang="en-US" dirty="0" smtClean="0"/>
              <a:t>others about </a:t>
            </a:r>
            <a:r>
              <a:rPr lang="en-US" dirty="0"/>
              <a:t>the God of heaven. He returns to </a:t>
            </a:r>
            <a:r>
              <a:rPr lang="en-US" dirty="0" smtClean="0"/>
              <a:t>the village </a:t>
            </a:r>
            <a:r>
              <a:rPr lang="en-US" dirty="0"/>
              <a:t>of his childhood in the mountains </a:t>
            </a:r>
            <a:r>
              <a:rPr lang="en-US" dirty="0" smtClean="0"/>
              <a:t>on the </a:t>
            </a:r>
            <a:r>
              <a:rPr lang="en-US" dirty="0"/>
              <a:t>border between Thailand and </a:t>
            </a:r>
            <a:r>
              <a:rPr lang="en-US" dirty="0" smtClean="0"/>
              <a:t>Myanmar. The </a:t>
            </a:r>
            <a:r>
              <a:rPr lang="en-US" dirty="0"/>
              <a:t>mountain people who live there </a:t>
            </a:r>
            <a:r>
              <a:rPr lang="en-US" dirty="0" smtClean="0"/>
              <a:t>remain very </a:t>
            </a:r>
            <a:r>
              <a:rPr lang="en-US" dirty="0"/>
              <a:t>poor, and few believe in God. </a:t>
            </a:r>
            <a:r>
              <a:rPr lang="en-US" dirty="0" err="1" smtClean="0"/>
              <a:t>Pada</a:t>
            </a:r>
            <a:r>
              <a:rPr lang="en-US" dirty="0" smtClean="0"/>
              <a:t> always </a:t>
            </a:r>
            <a:r>
              <a:rPr lang="en-US" dirty="0"/>
              <a:t>stuffs 50 or more envelopes </a:t>
            </a:r>
            <a:r>
              <a:rPr lang="en-US" dirty="0" smtClean="0"/>
              <a:t>with 50- </a:t>
            </a:r>
            <a:r>
              <a:rPr lang="en-US" dirty="0"/>
              <a:t>or 100-baht banknotes to give to </a:t>
            </a:r>
            <a:r>
              <a:rPr lang="en-US" dirty="0" smtClean="0"/>
              <a:t>the villagers</a:t>
            </a:r>
            <a:r>
              <a:rPr lang="en-US" dirty="0"/>
              <a:t>. It isn’t a lot of money, but it’s </a:t>
            </a:r>
            <a:r>
              <a:rPr lang="en-US" dirty="0" smtClean="0"/>
              <a:t>a valuable </a:t>
            </a:r>
            <a:r>
              <a:rPr lang="en-US" dirty="0"/>
              <a:t>gift in their eyes. When he </a:t>
            </a:r>
            <a:r>
              <a:rPr lang="en-US" dirty="0" smtClean="0"/>
              <a:t>hands out </a:t>
            </a:r>
            <a:r>
              <a:rPr lang="en-US" dirty="0"/>
              <a:t>the envelopes, the villagers greet </a:t>
            </a:r>
            <a:r>
              <a:rPr lang="en-US" dirty="0" smtClean="0"/>
              <a:t>him with </a:t>
            </a:r>
            <a:r>
              <a:rPr lang="en-US" dirty="0"/>
              <a:t>big smiles. He hears them saying to </a:t>
            </a:r>
            <a:r>
              <a:rPr lang="en-US" dirty="0" smtClean="0"/>
              <a:t>one another</a:t>
            </a:r>
            <a:r>
              <a:rPr lang="en-US" dirty="0"/>
              <a:t>, “</a:t>
            </a:r>
            <a:r>
              <a:rPr lang="en-US" dirty="0" err="1"/>
              <a:t>Pada</a:t>
            </a:r>
            <a:r>
              <a:rPr lang="en-US" dirty="0"/>
              <a:t> is one of us. He grew up here</a:t>
            </a:r>
            <a:r>
              <a:rPr lang="en-US" dirty="0" smtClean="0"/>
              <a:t>, but </a:t>
            </a:r>
            <a:r>
              <a:rPr lang="en-US" dirty="0"/>
              <a:t>he has a good education, a nice car, and </a:t>
            </a:r>
            <a:r>
              <a:rPr lang="en-US" dirty="0" smtClean="0"/>
              <a:t>a comfortable </a:t>
            </a:r>
            <a:r>
              <a:rPr lang="en-US" dirty="0"/>
              <a:t>salary. His God is taking care </a:t>
            </a:r>
            <a:r>
              <a:rPr lang="en-US" dirty="0" smtClean="0"/>
              <a:t>of him</a:t>
            </a:r>
            <a:r>
              <a:rPr lang="en-US" dirty="0"/>
              <a:t>. Maybe his God can also take care of us</a:t>
            </a:r>
            <a:r>
              <a:rPr lang="en-US" dirty="0" smtClean="0"/>
              <a:t>.”</a:t>
            </a:r>
          </a:p>
        </p:txBody>
      </p:sp>
    </p:spTree>
    <p:extLst>
      <p:ext uri="{BB962C8B-B14F-4D97-AF65-F5344CB8AC3E}">
        <p14:creationId xmlns:p14="http://schemas.microsoft.com/office/powerpoint/2010/main" val="2665930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 y="274052"/>
            <a:ext cx="11633200" cy="2862322"/>
          </a:xfrm>
          <a:prstGeom prst="rect">
            <a:avLst/>
          </a:prstGeom>
        </p:spPr>
        <p:txBody>
          <a:bodyPr wrap="square">
            <a:spAutoFit/>
          </a:bodyPr>
          <a:lstStyle/>
          <a:p>
            <a:pPr indent="361950"/>
            <a:r>
              <a:rPr lang="en-US" dirty="0" smtClean="0"/>
              <a:t>He </a:t>
            </a:r>
            <a:r>
              <a:rPr lang="en-US" dirty="0"/>
              <a:t>prays that the mountain people, his people, will know one day that his God is already taking care of them and wants to save them for eternity.</a:t>
            </a:r>
          </a:p>
          <a:p>
            <a:pPr indent="361950"/>
            <a:endParaRPr lang="en-US" dirty="0"/>
          </a:p>
          <a:p>
            <a:pPr indent="361950"/>
            <a:r>
              <a:rPr lang="en-US" dirty="0"/>
              <a:t>Part of a 1988 Thirteenth Sabbath Offering went to help build a dining hall and second building at Asia-Pacific International University, where </a:t>
            </a:r>
            <a:r>
              <a:rPr lang="en-US" dirty="0" err="1"/>
              <a:t>Pada</a:t>
            </a:r>
            <a:r>
              <a:rPr lang="en-US" dirty="0"/>
              <a:t> trained to become a pastor. As a student, </a:t>
            </a:r>
            <a:r>
              <a:rPr lang="en-US" dirty="0" err="1"/>
              <a:t>Pada</a:t>
            </a:r>
            <a:r>
              <a:rPr lang="en-US" dirty="0"/>
              <a:t> helped construct the dining hall. Just as the impact of that Thirteenth Sabbath Offering is still being felt through the lives of </a:t>
            </a:r>
            <a:r>
              <a:rPr lang="en-US" dirty="0" err="1"/>
              <a:t>Pada</a:t>
            </a:r>
            <a:r>
              <a:rPr lang="en-US" dirty="0"/>
              <a:t> and many who have studied at Asia-Pacific International University, this quarter’s offering will also have a long-lasting influence with God’s blessing. Thank you for planning a generous offering.</a:t>
            </a:r>
          </a:p>
          <a:p>
            <a:endParaRPr lang="en-US" dirty="0"/>
          </a:p>
          <a:p>
            <a:pPr algn="r"/>
            <a:r>
              <a:rPr lang="en-US" dirty="0"/>
              <a:t>By Andrew </a:t>
            </a:r>
            <a:r>
              <a:rPr lang="en-US" dirty="0" smtClean="0"/>
              <a:t>McChesney</a:t>
            </a:r>
            <a:endParaRPr lang="en-US" dirty="0"/>
          </a:p>
        </p:txBody>
      </p:sp>
    </p:spTree>
    <p:extLst>
      <p:ext uri="{BB962C8B-B14F-4D97-AF65-F5344CB8AC3E}">
        <p14:creationId xmlns:p14="http://schemas.microsoft.com/office/powerpoint/2010/main" val="40293269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856</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155</cp:revision>
  <dcterms:created xsi:type="dcterms:W3CDTF">2020-12-19T10:54:30Z</dcterms:created>
  <dcterms:modified xsi:type="dcterms:W3CDTF">2025-02-25T11:33:00Z</dcterms:modified>
</cp:coreProperties>
</file>