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7" r:id="rId3"/>
    <p:sldId id="279" r:id="rId4"/>
    <p:sldId id="280" r:id="rId5"/>
    <p:sldId id="261" r:id="rId6"/>
    <p:sldId id="283" r:id="rId7"/>
    <p:sldId id="284" r:id="rId8"/>
    <p:sldId id="285" r:id="rId9"/>
    <p:sldId id="258" r:id="rId10"/>
    <p:sldId id="287" r:id="rId11"/>
    <p:sldId id="288" r:id="rId12"/>
    <p:sldId id="289" r:id="rId13"/>
    <p:sldId id="267" r:id="rId14"/>
    <p:sldId id="290" r:id="rId15"/>
    <p:sldId id="291" r:id="rId16"/>
    <p:sldId id="329" r:id="rId17"/>
    <p:sldId id="259" r:id="rId18"/>
    <p:sldId id="293" r:id="rId19"/>
    <p:sldId id="295" r:id="rId20"/>
    <p:sldId id="294" r:id="rId21"/>
    <p:sldId id="266" r:id="rId22"/>
    <p:sldId id="296" r:id="rId23"/>
    <p:sldId id="298" r:id="rId24"/>
    <p:sldId id="299" r:id="rId25"/>
    <p:sldId id="301" r:id="rId26"/>
    <p:sldId id="263" r:id="rId27"/>
    <p:sldId id="330" r:id="rId28"/>
    <p:sldId id="272" r:id="rId29"/>
    <p:sldId id="302" r:id="rId30"/>
    <p:sldId id="303" r:id="rId31"/>
    <p:sldId id="304" r:id="rId32"/>
    <p:sldId id="305" r:id="rId33"/>
    <p:sldId id="306" r:id="rId34"/>
    <p:sldId id="307" r:id="rId35"/>
    <p:sldId id="308" r:id="rId36"/>
    <p:sldId id="310" r:id="rId37"/>
    <p:sldId id="311" r:id="rId38"/>
    <p:sldId id="309" r:id="rId39"/>
    <p:sldId id="313" r:id="rId40"/>
    <p:sldId id="315" r:id="rId41"/>
    <p:sldId id="316" r:id="rId42"/>
    <p:sldId id="314" r:id="rId43"/>
    <p:sldId id="318" r:id="rId44"/>
    <p:sldId id="320" r:id="rId45"/>
    <p:sldId id="321" r:id="rId46"/>
    <p:sldId id="319" r:id="rId47"/>
    <p:sldId id="324" r:id="rId48"/>
    <p:sldId id="325" r:id="rId49"/>
    <p:sldId id="326" r:id="rId50"/>
    <p:sldId id="323" r:id="rId51"/>
    <p:sldId id="331" r:id="rId52"/>
    <p:sldId id="336" r:id="rId53"/>
    <p:sldId id="335" r:id="rId54"/>
    <p:sldId id="334" r:id="rId55"/>
    <p:sldId id="328" r:id="rId56"/>
  </p:sldIdLst>
  <p:sldSz cx="12192000" cy="6858000"/>
  <p:notesSz cx="6858000" cy="9144000"/>
  <p:embeddedFontLst>
    <p:embeddedFont>
      <p:font typeface="Impact" panose="020B0806030902050204" pitchFamily="34" charset="0"/>
      <p:regular r:id="rId57"/>
    </p:embeddedFont>
    <p:embeddedFont>
      <p:font typeface="Calibri" panose="020F0502020204030204" pitchFamily="34" charset="0"/>
      <p:regular r:id="rId58"/>
      <p:bold r:id="rId59"/>
      <p:italic r:id="rId60"/>
      <p:boldItalic r:id="rId6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633413"/>
            <a:ext cx="5205412" cy="569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ownload wallpapers Cameroon flag, Africa, Cameroon, national symbols, flag  of Cameroon for desktop free. Pictures for desktop free | Cameroon flag,  National symbols, Flag"/>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TextBox 8"/>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0" name="Rectangle 9"/>
          <p:cNvSpPr/>
          <p:nvPr/>
        </p:nvSpPr>
        <p:spPr>
          <a:xfrm>
            <a:off x="6698645" y="1480569"/>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From Unlucky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To Loved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2940255" y="5956822"/>
            <a:ext cx="156645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Chhaina</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April 5</a:t>
            </a:r>
            <a:endParaRPr lang="en-AU" b="1" dirty="0"/>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61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Renato stretched in the lobby of </a:t>
            </a:r>
            <a:r>
              <a:rPr lang="en-US" dirty="0" smtClean="0">
                <a:latin typeface="Times New Roman" panose="02020603050405020304" pitchFamily="18" charset="0"/>
                <a:cs typeface="Times New Roman" panose="02020603050405020304" pitchFamily="18" charset="0"/>
              </a:rPr>
              <a:t>his apartment </a:t>
            </a:r>
            <a:r>
              <a:rPr lang="en-US" dirty="0">
                <a:latin typeface="Times New Roman" panose="02020603050405020304" pitchFamily="18" charset="0"/>
                <a:cs typeface="Times New Roman" panose="02020603050405020304" pitchFamily="18" charset="0"/>
              </a:rPr>
              <a:t>building as he got ready for an early morning run in Bangkok, Thailand. The 36-year-old Seventh-day Adventist volunteer had arrived a day earlier to serve as a missionary teacher at an Adventist school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An elderly woman walked up to him and asked, bluntly, “Who are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new teacher,” Renato said. “Where are you from?” “Brazil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 are far from home. Will you teach at the school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from this day, you will be my son. I will take care of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next day was Sabbath, and the woman introduced Renato to her husband at church. “So, you are my new son,” the man said. “Don’t worry about your house or your food. Just do your best at work, and we will take care of you</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For the next two weeks, the </a:t>
            </a:r>
            <a:r>
              <a:rPr lang="en-US" dirty="0" smtClean="0">
                <a:latin typeface="Times New Roman" panose="02020603050405020304" pitchFamily="18" charset="0"/>
                <a:cs typeface="Times New Roman" panose="02020603050405020304" pitchFamily="18" charset="0"/>
              </a:rPr>
              <a:t>elderly couple </a:t>
            </a:r>
            <a:r>
              <a:rPr lang="en-US" dirty="0">
                <a:latin typeface="Times New Roman" panose="02020603050405020304" pitchFamily="18" charset="0"/>
                <a:cs typeface="Times New Roman" panose="02020603050405020304" pitchFamily="18" charset="0"/>
              </a:rPr>
              <a:t>invited Renato over to their apartment every day. “Come here, and have tea with us,” the woman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“Let’s hear what you have in mind for the next day,” the man said. “Do you need anything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466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200" y="382013"/>
            <a:ext cx="115062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On the fifteenth day, the man asked Renato a new question, saying, “Did you come to Thailand to be a missionary or a </a:t>
            </a:r>
            <a:r>
              <a:rPr lang="en-US" dirty="0" err="1">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Renato didn’t know what to say. He didn’t reply.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man asked the question again. “I need you to think,” he said. “Did you come here to be a missionary or a </a:t>
            </a:r>
            <a:r>
              <a:rPr lang="en-US" dirty="0" err="1">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 understood what he wanted to know. Thailand is a wonderful place. Not only does it have beautiful beaches in the south, but it also is known as “the land of smiles.” Visitors are treated very well. Missionaries could be distracted by opportunities for fun. Renato couldn’t answer the man.</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the sixteenth day, a Sabbath, Renato went to church and greeted the elderly couple, whom he now saw as his adopted parents. He wanted to chat, but he didn’t have time. First, he had to participate in the church worship service. Then he was leading a potluck for a young adult group. After that, he planned to go home for a nap at 3:30 p.m. He was exhausted.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While taking the nap, Renato got a phone call. It was the daughter of his adopted parents.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“Please pray for Dad,” she said. “He isn’t feeling well.”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 left the apartment in his pajamas</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saw two ambulances come and go. </a:t>
            </a:r>
            <a:r>
              <a:rPr lang="en-US" dirty="0" smtClean="0">
                <a:latin typeface="Times New Roman" panose="02020603050405020304" pitchFamily="18" charset="0"/>
                <a:cs typeface="Times New Roman" panose="02020603050405020304" pitchFamily="18" charset="0"/>
              </a:rPr>
              <a:t>Then he </a:t>
            </a:r>
            <a:r>
              <a:rPr lang="en-US" dirty="0">
                <a:latin typeface="Times New Roman" panose="02020603050405020304" pitchFamily="18" charset="0"/>
                <a:cs typeface="Times New Roman" panose="02020603050405020304" pitchFamily="18" charset="0"/>
              </a:rPr>
              <a:t>heard the news that his adopted </a:t>
            </a:r>
            <a:r>
              <a:rPr lang="en-US" dirty="0" smtClean="0">
                <a:latin typeface="Times New Roman" panose="02020603050405020304" pitchFamily="18" charset="0"/>
                <a:cs typeface="Times New Roman" panose="02020603050405020304" pitchFamily="18" charset="0"/>
              </a:rPr>
              <a:t>father had </a:t>
            </a:r>
            <a:r>
              <a:rPr lang="en-US" dirty="0">
                <a:latin typeface="Times New Roman" panose="02020603050405020304" pitchFamily="18" charset="0"/>
                <a:cs typeface="Times New Roman" panose="02020603050405020304" pitchFamily="18" charset="0"/>
              </a:rPr>
              <a:t>died. It was all so sudden. He wondered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will happen next? What will </a:t>
            </a:r>
            <a:r>
              <a:rPr lang="en-US" dirty="0" smtClean="0">
                <a:latin typeface="Times New Roman" panose="02020603050405020304" pitchFamily="18" charset="0"/>
                <a:cs typeface="Times New Roman" panose="02020603050405020304" pitchFamily="18" charset="0"/>
              </a:rPr>
              <a:t>happen to </a:t>
            </a:r>
            <a:r>
              <a:rPr lang="en-US" dirty="0">
                <a:latin typeface="Times New Roman" panose="02020603050405020304" pitchFamily="18" charset="0"/>
                <a:cs typeface="Times New Roman" panose="02020603050405020304" pitchFamily="18" charset="0"/>
              </a:rPr>
              <a:t>Mom?”</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25900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39953"/>
            <a:ext cx="115316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Renato had a heart-to-heart talk with </a:t>
            </a:r>
            <a:r>
              <a:rPr lang="en-US" dirty="0" smtClean="0">
                <a:latin typeface="Times New Roman" panose="02020603050405020304" pitchFamily="18" charset="0"/>
                <a:cs typeface="Times New Roman" panose="02020603050405020304" pitchFamily="18" charset="0"/>
              </a:rPr>
              <a:t>God during </a:t>
            </a:r>
            <a:r>
              <a:rPr lang="en-US" dirty="0">
                <a:latin typeface="Times New Roman" panose="02020603050405020304" pitchFamily="18" charset="0"/>
                <a:cs typeface="Times New Roman" panose="02020603050405020304" pitchFamily="18" charset="0"/>
              </a:rPr>
              <a:t>the funeral. “Give me strength </a:t>
            </a:r>
            <a:r>
              <a:rPr lang="en-US" dirty="0" smtClean="0">
                <a:latin typeface="Times New Roman" panose="02020603050405020304" pitchFamily="18" charset="0"/>
                <a:cs typeface="Times New Roman" panose="02020603050405020304" pitchFamily="18" charset="0"/>
              </a:rPr>
              <a:t>to answer </a:t>
            </a:r>
            <a:r>
              <a:rPr lang="en-US" dirty="0">
                <a:latin typeface="Times New Roman" panose="02020603050405020304" pitchFamily="18" charset="0"/>
                <a:cs typeface="Times New Roman" panose="02020603050405020304" pitchFamily="18" charset="0"/>
              </a:rPr>
              <a:t>the question that my adopted </a:t>
            </a:r>
            <a:r>
              <a:rPr lang="en-US" dirty="0" smtClean="0">
                <a:latin typeface="Times New Roman" panose="02020603050405020304" pitchFamily="18" charset="0"/>
                <a:cs typeface="Times New Roman" panose="02020603050405020304" pitchFamily="18" charset="0"/>
              </a:rPr>
              <a:t>father gave </a:t>
            </a:r>
            <a:r>
              <a:rPr lang="en-US" dirty="0">
                <a:latin typeface="Times New Roman" panose="02020603050405020304" pitchFamily="18" charset="0"/>
                <a:cs typeface="Times New Roman" panose="02020603050405020304" pitchFamily="18" charset="0"/>
              </a:rPr>
              <a:t>me,” he prayed. “Did I come here to be </a:t>
            </a:r>
            <a:r>
              <a:rPr lang="en-US" dirty="0" smtClean="0">
                <a:latin typeface="Times New Roman" panose="02020603050405020304" pitchFamily="18" charset="0"/>
                <a:cs typeface="Times New Roman" panose="02020603050405020304" pitchFamily="18" charset="0"/>
              </a:rPr>
              <a:t>a missionary </a:t>
            </a:r>
            <a:r>
              <a:rPr lang="en-US" dirty="0">
                <a:latin typeface="Times New Roman" panose="02020603050405020304" pitchFamily="18" charset="0"/>
                <a:cs typeface="Times New Roman" panose="02020603050405020304" pitchFamily="18" charset="0"/>
              </a:rPr>
              <a:t>or a </a:t>
            </a:r>
            <a:r>
              <a:rPr lang="en-US" dirty="0" err="1">
                <a:latin typeface="Times New Roman" panose="02020603050405020304" pitchFamily="18" charset="0"/>
                <a:cs typeface="Times New Roman" panose="02020603050405020304" pitchFamily="18" charset="0"/>
              </a:rPr>
              <a:t>vacationary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the funeral, Renato made a </a:t>
            </a:r>
            <a:r>
              <a:rPr lang="en-US" dirty="0" smtClean="0">
                <a:latin typeface="Times New Roman" panose="02020603050405020304" pitchFamily="18" charset="0"/>
                <a:cs typeface="Times New Roman" panose="02020603050405020304" pitchFamily="18" charset="0"/>
              </a:rPr>
              <a:t>promise to </a:t>
            </a:r>
            <a:r>
              <a:rPr lang="en-US" dirty="0">
                <a:latin typeface="Times New Roman" panose="02020603050405020304" pitchFamily="18" charset="0"/>
                <a:cs typeface="Times New Roman" panose="02020603050405020304" pitchFamily="18" charset="0"/>
              </a:rPr>
              <a:t>his adopted mom. “I came here to be </a:t>
            </a:r>
            <a:r>
              <a:rPr lang="en-US" dirty="0" smtClean="0">
                <a:latin typeface="Times New Roman" panose="02020603050405020304" pitchFamily="18" charset="0"/>
                <a:cs typeface="Times New Roman" panose="02020603050405020304" pitchFamily="18" charset="0"/>
              </a:rPr>
              <a:t>a missionary </a:t>
            </a:r>
            <a:r>
              <a:rPr lang="en-US" dirty="0">
                <a:latin typeface="Times New Roman" panose="02020603050405020304" pitchFamily="18" charset="0"/>
                <a:cs typeface="Times New Roman" panose="02020603050405020304" pitchFamily="18" charset="0"/>
              </a:rPr>
              <a:t>and not a </a:t>
            </a:r>
            <a:r>
              <a:rPr lang="en-US" dirty="0" err="1">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he said</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knew that it was a decision </a:t>
            </a:r>
            <a:r>
              <a:rPr lang="en-US" dirty="0" smtClean="0">
                <a:latin typeface="Times New Roman" panose="02020603050405020304" pitchFamily="18" charset="0"/>
                <a:cs typeface="Times New Roman" panose="02020603050405020304" pitchFamily="18" charset="0"/>
              </a:rPr>
              <a:t>made through </a:t>
            </a:r>
            <a:r>
              <a:rPr lang="en-US" dirty="0">
                <a:latin typeface="Times New Roman" panose="02020603050405020304" pitchFamily="18" charset="0"/>
                <a:cs typeface="Times New Roman" panose="02020603050405020304" pitchFamily="18" charset="0"/>
              </a:rPr>
              <a:t>trauma. But it was the </a:t>
            </a:r>
            <a:r>
              <a:rPr lang="en-US" dirty="0" smtClean="0">
                <a:latin typeface="Times New Roman" panose="02020603050405020304" pitchFamily="18" charset="0"/>
                <a:cs typeface="Times New Roman" panose="02020603050405020304" pitchFamily="18" charset="0"/>
              </a:rPr>
              <a:t>trauma that </a:t>
            </a:r>
            <a:r>
              <a:rPr lang="en-US" dirty="0">
                <a:latin typeface="Times New Roman" panose="02020603050405020304" pitchFamily="18" charset="0"/>
                <a:cs typeface="Times New Roman" panose="02020603050405020304" pitchFamily="18" charset="0"/>
              </a:rPr>
              <a:t>had given him the strength to </a:t>
            </a:r>
            <a:r>
              <a:rPr lang="en-US" dirty="0" smtClean="0">
                <a:latin typeface="Times New Roman" panose="02020603050405020304" pitchFamily="18" charset="0"/>
                <a:cs typeface="Times New Roman" panose="02020603050405020304" pitchFamily="18" charset="0"/>
              </a:rPr>
              <a:t>make the </a:t>
            </a:r>
            <a:r>
              <a:rPr lang="en-US" dirty="0">
                <a:latin typeface="Times New Roman" panose="02020603050405020304" pitchFamily="18" charset="0"/>
                <a:cs typeface="Times New Roman" panose="02020603050405020304" pitchFamily="18" charset="0"/>
              </a:rPr>
              <a:t>decision. He wished he had made </a:t>
            </a:r>
            <a:r>
              <a:rPr lang="en-US" dirty="0" smtClean="0">
                <a:latin typeface="Times New Roman" panose="02020603050405020304" pitchFamily="18" charset="0"/>
                <a:cs typeface="Times New Roman" panose="02020603050405020304" pitchFamily="18" charset="0"/>
              </a:rPr>
              <a:t>the decision </a:t>
            </a:r>
            <a:r>
              <a:rPr lang="en-US" dirty="0">
                <a:latin typeface="Times New Roman" panose="02020603050405020304" pitchFamily="18" charset="0"/>
                <a:cs typeface="Times New Roman" panose="02020603050405020304" pitchFamily="18" charset="0"/>
              </a:rPr>
              <a:t>much earlier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resolving to be a missionary</a:t>
            </a:r>
            <a:r>
              <a:rPr lang="en-US" dirty="0" smtClean="0">
                <a:latin typeface="Times New Roman" panose="02020603050405020304" pitchFamily="18" charset="0"/>
                <a:cs typeface="Times New Roman" panose="02020603050405020304" pitchFamily="18" charset="0"/>
              </a:rPr>
              <a:t>, everything </a:t>
            </a:r>
            <a:r>
              <a:rPr lang="en-US" dirty="0">
                <a:latin typeface="Times New Roman" panose="02020603050405020304" pitchFamily="18" charset="0"/>
                <a:cs typeface="Times New Roman" panose="02020603050405020304" pitchFamily="18" charset="0"/>
              </a:rPr>
              <a:t>seemed to fall in place. Before</a:t>
            </a:r>
            <a:r>
              <a:rPr lang="en-US" dirty="0" smtClean="0">
                <a:latin typeface="Times New Roman" panose="02020603050405020304" pitchFamily="18" charset="0"/>
                <a:cs typeface="Times New Roman" panose="02020603050405020304" pitchFamily="18" charset="0"/>
              </a:rPr>
              <a:t>, Renato </a:t>
            </a:r>
            <a:r>
              <a:rPr lang="en-US" dirty="0">
                <a:latin typeface="Times New Roman" panose="02020603050405020304" pitchFamily="18" charset="0"/>
                <a:cs typeface="Times New Roman" panose="02020603050405020304" pitchFamily="18" charset="0"/>
              </a:rPr>
              <a:t>had wondered if he was </a:t>
            </a:r>
            <a:r>
              <a:rPr lang="en-US" dirty="0" smtClean="0">
                <a:latin typeface="Times New Roman" panose="02020603050405020304" pitchFamily="18" charset="0"/>
                <a:cs typeface="Times New Roman" panose="02020603050405020304" pitchFamily="18" charset="0"/>
              </a:rPr>
              <a:t>starting mission </a:t>
            </a:r>
            <a:r>
              <a:rPr lang="en-US" dirty="0">
                <a:latin typeface="Times New Roman" panose="02020603050405020304" pitchFamily="18" charset="0"/>
                <a:cs typeface="Times New Roman" panose="02020603050405020304" pitchFamily="18" charset="0"/>
              </a:rPr>
              <a:t>work late in life. He was 36, </a:t>
            </a:r>
            <a:r>
              <a:rPr lang="en-US" dirty="0" smtClean="0">
                <a:latin typeface="Times New Roman" panose="02020603050405020304" pitchFamily="18" charset="0"/>
                <a:cs typeface="Times New Roman" panose="02020603050405020304" pitchFamily="18" charset="0"/>
              </a:rPr>
              <a:t>and many </a:t>
            </a:r>
            <a:r>
              <a:rPr lang="en-US" dirty="0">
                <a:latin typeface="Times New Roman" panose="02020603050405020304" pitchFamily="18" charset="0"/>
                <a:cs typeface="Times New Roman" panose="02020603050405020304" pitchFamily="18" charset="0"/>
              </a:rPr>
              <a:t>mission volunteers were in </a:t>
            </a:r>
            <a:r>
              <a:rPr lang="en-US" dirty="0" smtClean="0">
                <a:latin typeface="Times New Roman" panose="02020603050405020304" pitchFamily="18" charset="0"/>
                <a:cs typeface="Times New Roman" panose="02020603050405020304" pitchFamily="18" charset="0"/>
              </a:rPr>
              <a:t>their twenties</a:t>
            </a:r>
            <a:r>
              <a:rPr lang="en-US" dirty="0">
                <a:latin typeface="Times New Roman" panose="02020603050405020304" pitchFamily="18" charset="0"/>
                <a:cs typeface="Times New Roman" panose="02020603050405020304" pitchFamily="18" charset="0"/>
              </a:rPr>
              <a:t>. He had wondered, “Why did I </a:t>
            </a:r>
            <a:r>
              <a:rPr lang="en-US" dirty="0" smtClean="0">
                <a:latin typeface="Times New Roman" panose="02020603050405020304" pitchFamily="18" charset="0"/>
                <a:cs typeface="Times New Roman" panose="02020603050405020304" pitchFamily="18" charset="0"/>
              </a:rPr>
              <a:t>start now</a:t>
            </a:r>
            <a:r>
              <a:rPr lang="en-US" dirty="0">
                <a:latin typeface="Times New Roman" panose="02020603050405020304" pitchFamily="18" charset="0"/>
                <a:cs typeface="Times New Roman" panose="02020603050405020304" pitchFamily="18" charset="0"/>
              </a:rPr>
              <a:t>?” He also had been confused </a:t>
            </a:r>
            <a:r>
              <a:rPr lang="en-US" dirty="0" smtClean="0">
                <a:latin typeface="Times New Roman" panose="02020603050405020304" pitchFamily="18" charset="0"/>
                <a:cs typeface="Times New Roman" panose="02020603050405020304" pitchFamily="18" charset="0"/>
              </a:rPr>
              <a:t>when people </a:t>
            </a:r>
            <a:r>
              <a:rPr lang="en-US" dirty="0">
                <a:latin typeface="Times New Roman" panose="02020603050405020304" pitchFamily="18" charset="0"/>
                <a:cs typeface="Times New Roman" panose="02020603050405020304" pitchFamily="18" charset="0"/>
              </a:rPr>
              <a:t>asked, “How long will you serve as </a:t>
            </a:r>
            <a:r>
              <a:rPr lang="en-US" dirty="0" smtClean="0">
                <a:latin typeface="Times New Roman" panose="02020603050405020304" pitchFamily="18" charset="0"/>
                <a:cs typeface="Times New Roman" panose="02020603050405020304" pitchFamily="18" charset="0"/>
              </a:rPr>
              <a:t>a volunteer</a:t>
            </a:r>
            <a:r>
              <a:rPr lang="en-US" dirty="0">
                <a:latin typeface="Times New Roman" panose="02020603050405020304" pitchFamily="18" charset="0"/>
                <a:cs typeface="Times New Roman" panose="02020603050405020304" pitchFamily="18" charset="0"/>
              </a:rPr>
              <a:t>?” He had not been able to answer</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he had arrived in Thailand, he </a:t>
            </a:r>
            <a:r>
              <a:rPr lang="en-US" dirty="0" smtClean="0">
                <a:latin typeface="Times New Roman" panose="02020603050405020304" pitchFamily="18" charset="0"/>
                <a:cs typeface="Times New Roman" panose="02020603050405020304" pitchFamily="18" charset="0"/>
              </a:rPr>
              <a:t>hadn’t been </a:t>
            </a:r>
            <a:r>
              <a:rPr lang="en-US" dirty="0">
                <a:latin typeface="Times New Roman" panose="02020603050405020304" pitchFamily="18" charset="0"/>
                <a:cs typeface="Times New Roman" panose="02020603050405020304" pitchFamily="18" charset="0"/>
              </a:rPr>
              <a:t>sure if he was a missionary or </a:t>
            </a: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But not anymore. Now he </a:t>
            </a:r>
            <a:r>
              <a:rPr lang="en-US" dirty="0" smtClean="0">
                <a:latin typeface="Times New Roman" panose="02020603050405020304" pitchFamily="18" charset="0"/>
                <a:cs typeface="Times New Roman" panose="02020603050405020304" pitchFamily="18" charset="0"/>
              </a:rPr>
              <a:t>would be </a:t>
            </a:r>
            <a:r>
              <a:rPr lang="en-US" dirty="0">
                <a:latin typeface="Times New Roman" panose="02020603050405020304" pitchFamily="18" charset="0"/>
                <a:cs typeface="Times New Roman" panose="02020603050405020304" pitchFamily="18" charset="0"/>
              </a:rPr>
              <a:t>a missionary in Thailand and </a:t>
            </a:r>
            <a:r>
              <a:rPr lang="en-US" dirty="0" smtClean="0">
                <a:latin typeface="Times New Roman" panose="02020603050405020304" pitchFamily="18" charset="0"/>
                <a:cs typeface="Times New Roman" panose="02020603050405020304" pitchFamily="18" charset="0"/>
              </a:rPr>
              <a:t>anywhere God </a:t>
            </a:r>
            <a:r>
              <a:rPr lang="en-US" dirty="0">
                <a:latin typeface="Times New Roman" panose="02020603050405020304" pitchFamily="18" charset="0"/>
                <a:cs typeface="Times New Roman" panose="02020603050405020304" pitchFamily="18" charset="0"/>
              </a:rPr>
              <a:t>sent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“Even if I leave Thailand, I pray that </a:t>
            </a:r>
            <a:r>
              <a:rPr lang="en-US" dirty="0" smtClean="0">
                <a:latin typeface="Times New Roman" panose="02020603050405020304" pitchFamily="18" charset="0"/>
                <a:cs typeface="Times New Roman" panose="02020603050405020304" pitchFamily="18" charset="0"/>
              </a:rPr>
              <a:t>God keeps </a:t>
            </a:r>
            <a:r>
              <a:rPr lang="en-US" dirty="0">
                <a:latin typeface="Times New Roman" panose="02020603050405020304" pitchFamily="18" charset="0"/>
                <a:cs typeface="Times New Roman" panose="02020603050405020304" pitchFamily="18" charset="0"/>
              </a:rPr>
              <a:t>me connected to Adventist </a:t>
            </a:r>
            <a:r>
              <a:rPr lang="en-US" dirty="0" smtClean="0">
                <a:latin typeface="Times New Roman" panose="02020603050405020304" pitchFamily="18" charset="0"/>
                <a:cs typeface="Times New Roman" panose="02020603050405020304" pitchFamily="18" charset="0"/>
              </a:rPr>
              <a:t>Volunteer Service </a:t>
            </a:r>
            <a:r>
              <a:rPr lang="en-US" dirty="0">
                <a:latin typeface="Times New Roman" panose="02020603050405020304" pitchFamily="18" charset="0"/>
                <a:cs typeface="Times New Roman" panose="02020603050405020304" pitchFamily="18" charset="0"/>
              </a:rPr>
              <a:t>or any other ministry that </a:t>
            </a:r>
            <a:r>
              <a:rPr lang="en-US" dirty="0" smtClean="0">
                <a:latin typeface="Times New Roman" panose="02020603050405020304" pitchFamily="18" charset="0"/>
                <a:cs typeface="Times New Roman" panose="02020603050405020304" pitchFamily="18" charset="0"/>
              </a:rPr>
              <a:t>will allow </a:t>
            </a:r>
            <a:r>
              <a:rPr lang="en-US" dirty="0">
                <a:latin typeface="Times New Roman" panose="02020603050405020304" pitchFamily="18" charset="0"/>
                <a:cs typeface="Times New Roman" panose="02020603050405020304" pitchFamily="18" charset="0"/>
              </a:rPr>
              <a:t>me to serve as a missionary and not </a:t>
            </a: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vacationary</a:t>
            </a:r>
            <a:r>
              <a:rPr lang="en-US" dirty="0">
                <a:latin typeface="Times New Roman" panose="02020603050405020304" pitchFamily="18" charset="0"/>
                <a:cs typeface="Times New Roman" panose="02020603050405020304" pitchFamily="18" charset="0"/>
              </a:rPr>
              <a:t>,” he said.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Pray for missionaries like Renato </a:t>
            </a:r>
            <a:r>
              <a:rPr lang="en-US" dirty="0" smtClean="0">
                <a:latin typeface="Times New Roman" panose="02020603050405020304" pitchFamily="18" charset="0"/>
                <a:cs typeface="Times New Roman" panose="02020603050405020304" pitchFamily="18" charset="0"/>
              </a:rPr>
              <a:t>at Ekamai </a:t>
            </a:r>
            <a:r>
              <a:rPr lang="en-US" dirty="0">
                <a:latin typeface="Times New Roman" panose="02020603050405020304" pitchFamily="18" charset="0"/>
                <a:cs typeface="Times New Roman" panose="02020603050405020304" pitchFamily="18" charset="0"/>
              </a:rPr>
              <a:t>International School in Bangkok</a:t>
            </a:r>
            <a:r>
              <a:rPr lang="en-US" dirty="0" smtClean="0">
                <a:latin typeface="Times New Roman" panose="02020603050405020304" pitchFamily="18" charset="0"/>
                <a:cs typeface="Times New Roman" panose="02020603050405020304" pitchFamily="18" charset="0"/>
              </a:rPr>
              <a:t>, Thailand</a:t>
            </a:r>
            <a:r>
              <a:rPr lang="en-US" dirty="0">
                <a:latin typeface="Times New Roman" panose="02020603050405020304" pitchFamily="18" charset="0"/>
                <a:cs typeface="Times New Roman" panose="02020603050405020304" pitchFamily="18" charset="0"/>
              </a:rPr>
              <a:t>, as they proclaim Jesus’ </a:t>
            </a:r>
            <a:r>
              <a:rPr lang="en-US" dirty="0" smtClean="0">
                <a:latin typeface="Times New Roman" panose="02020603050405020304" pitchFamily="18" charset="0"/>
                <a:cs typeface="Times New Roman" panose="02020603050405020304" pitchFamily="18" charset="0"/>
              </a:rPr>
              <a:t>soon coming</a:t>
            </a:r>
            <a:r>
              <a:rPr lang="en-US" dirty="0">
                <a:latin typeface="Times New Roman" panose="02020603050405020304" pitchFamily="18" charset="0"/>
                <a:cs typeface="Times New Roman" panose="02020603050405020304" pitchFamily="18" charset="0"/>
              </a:rPr>
              <a:t>. Thank you for your </a:t>
            </a:r>
            <a:r>
              <a:rPr lang="en-US" dirty="0" smtClean="0">
                <a:latin typeface="Times New Roman" panose="02020603050405020304" pitchFamily="18" charset="0"/>
                <a:cs typeface="Times New Roman" panose="02020603050405020304" pitchFamily="18" charset="0"/>
              </a:rPr>
              <a:t>Thirteenth Sabbath </a:t>
            </a:r>
            <a:r>
              <a:rPr lang="en-US" dirty="0">
                <a:latin typeface="Times New Roman" panose="02020603050405020304" pitchFamily="18" charset="0"/>
                <a:cs typeface="Times New Roman" panose="02020603050405020304" pitchFamily="18" charset="0"/>
              </a:rPr>
              <a:t>Offering this quarter that will </a:t>
            </a:r>
            <a:r>
              <a:rPr lang="en-US" dirty="0" smtClean="0">
                <a:latin typeface="Times New Roman" panose="02020603050405020304" pitchFamily="18" charset="0"/>
                <a:cs typeface="Times New Roman" panose="02020603050405020304" pitchFamily="18" charset="0"/>
              </a:rPr>
              <a:t>help spread </a:t>
            </a:r>
            <a:r>
              <a:rPr lang="en-US" dirty="0">
                <a:latin typeface="Times New Roman" panose="02020603050405020304" pitchFamily="18" charset="0"/>
                <a:cs typeface="Times New Roman" panose="02020603050405020304" pitchFamily="18" charset="0"/>
              </a:rPr>
              <a:t>the gospel in the Southern </a:t>
            </a:r>
            <a:r>
              <a:rPr lang="en-US" dirty="0" smtClean="0">
                <a:latin typeface="Times New Roman" panose="02020603050405020304" pitchFamily="18" charset="0"/>
                <a:cs typeface="Times New Roman" panose="02020603050405020304" pitchFamily="18" charset="0"/>
              </a:rPr>
              <a:t>Asia-Pacific </a:t>
            </a:r>
            <a:r>
              <a:rPr lang="en-US" dirty="0">
                <a:latin typeface="Times New Roman" panose="02020603050405020304" pitchFamily="18" charset="0"/>
                <a:cs typeface="Times New Roman" panose="02020603050405020304" pitchFamily="18" charset="0"/>
              </a:rPr>
              <a:t>Division, which includes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6377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738188"/>
            <a:ext cx="5157787" cy="563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25739" y="5884144"/>
            <a:ext cx="139390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Renato</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TextBox 20"/>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22" name="Rectangle 2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Setting </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Prisoners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Free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p:cNvSpPr txBox="1"/>
          <p:nvPr/>
        </p:nvSpPr>
        <p:spPr>
          <a:xfrm>
            <a:off x="8483600" y="887413"/>
            <a:ext cx="1524000" cy="369332"/>
          </a:xfrm>
          <a:prstGeom prst="rect">
            <a:avLst/>
          </a:prstGeom>
          <a:noFill/>
        </p:spPr>
        <p:txBody>
          <a:bodyPr wrap="square" rtlCol="0">
            <a:spAutoFit/>
          </a:bodyPr>
          <a:lstStyle/>
          <a:p>
            <a:r>
              <a:rPr lang="en-AU" b="1" dirty="0" smtClean="0"/>
              <a:t>April 26</a:t>
            </a:r>
            <a:endParaRPr lang="en-AU" b="1" dirty="0"/>
          </a:p>
        </p:txBody>
      </p:sp>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509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07350"/>
            <a:ext cx="115570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On a Friday night, Renato was </a:t>
            </a:r>
            <a:r>
              <a:rPr lang="en-US" dirty="0" smtClean="0">
                <a:latin typeface="Times New Roman" panose="02020603050405020304" pitchFamily="18" charset="0"/>
                <a:cs typeface="Times New Roman" panose="02020603050405020304" pitchFamily="18" charset="0"/>
              </a:rPr>
              <a:t>reviewing the </a:t>
            </a:r>
            <a:r>
              <a:rPr lang="en-US" dirty="0">
                <a:latin typeface="Times New Roman" panose="02020603050405020304" pitchFamily="18" charset="0"/>
                <a:cs typeface="Times New Roman" panose="02020603050405020304" pitchFamily="18" charset="0"/>
              </a:rPr>
              <a:t>sermon that he had prepared to preach the next day for his 37th birthday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native of Brazil, he was in the middle of his first year as a missionary teacher in Thailand, and he had asked the pastor if he could preach for his birthday</a:t>
            </a:r>
            <a:r>
              <a:rPr lang="en-US" dirty="0" smtClean="0">
                <a:latin typeface="Times New Roman" panose="02020603050405020304" pitchFamily="18" charset="0"/>
                <a:cs typeface="Times New Roman" panose="02020603050405020304" pitchFamily="18" charset="0"/>
              </a:rPr>
              <a:t>.</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I’m far from home,” he had said. “I don’t know what to do for my birthday. Please let me preach. That is the only way I can celebrate my birthday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as Renato was looking over his sermon notes, he got a phone call from the headquarters of the South American Division in Brazil</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seemed that God had something else in mind for Renato’s birthday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“Could you go to the Bangkok airport?” asked the caller. It was a departmental director at the South American Division. “A former Seventh-day Adventist member has been arrested there for drug trafficking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Renato’s heart was touched by the caller’s concern. Brazil was far from Thailand, but </a:t>
            </a:r>
            <a:r>
              <a:rPr lang="en-US" dirty="0" smtClean="0">
                <a:latin typeface="Times New Roman" panose="02020603050405020304" pitchFamily="18" charset="0"/>
                <a:cs typeface="Times New Roman" panose="02020603050405020304" pitchFamily="18" charset="0"/>
              </a:rPr>
              <a:t>a Brazilian </a:t>
            </a:r>
            <a:r>
              <a:rPr lang="en-US" dirty="0">
                <a:latin typeface="Times New Roman" panose="02020603050405020304" pitchFamily="18" charset="0"/>
                <a:cs typeface="Times New Roman" panose="02020603050405020304" pitchFamily="18" charset="0"/>
              </a:rPr>
              <a:t>church leader was worried about a former church member who had been arrested in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“We need a missionary to visit this boy and pray with him,” the departmental director said. “Maybe you can give him a Bible. We need someone to hug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39761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38140"/>
            <a:ext cx="11353800" cy="5632311"/>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Renato put aside the sermon notes and went to the airport. He didn’t understand the Thai language very well and wasn’t sure how he would communicate with the police. He also felt anxious and even a little afraid about going to the police to talk about someone whom he didn’t know.</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At the airport, the police said he had arrived too late. The young man had already been transferred to another location.</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There was nothing he could do at the airport.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Several weeks passed, and Renato received another phone call. This time it was from the young man’s lawyer in Brazil.</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She said her client was in a prison not </a:t>
            </a:r>
            <a:r>
              <a:rPr lang="en-US" dirty="0">
                <a:latin typeface="Times New Roman" panose="02020603050405020304" pitchFamily="18" charset="0"/>
                <a:cs typeface="Times New Roman" panose="02020603050405020304" pitchFamily="18" charset="0"/>
              </a:rPr>
              <a:t>far from Bangkok and asked if Renato </a:t>
            </a:r>
            <a:r>
              <a:rPr lang="en-US" dirty="0" smtClean="0">
                <a:latin typeface="Times New Roman" panose="02020603050405020304" pitchFamily="18" charset="0"/>
                <a:cs typeface="Times New Roman" panose="02020603050405020304" pitchFamily="18" charset="0"/>
              </a:rPr>
              <a:t>could visit </a:t>
            </a:r>
            <a:r>
              <a:rPr lang="en-US" dirty="0">
                <a:latin typeface="Times New Roman" panose="02020603050405020304" pitchFamily="18" charset="0"/>
                <a:cs typeface="Times New Roman" panose="02020603050405020304" pitchFamily="18" charset="0"/>
              </a:rPr>
              <a:t>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Renato went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was the first of what became </a:t>
            </a:r>
            <a:r>
              <a:rPr lang="en-US" dirty="0" smtClean="0">
                <a:latin typeface="Times New Roman" panose="02020603050405020304" pitchFamily="18" charset="0"/>
                <a:cs typeface="Times New Roman" panose="02020603050405020304" pitchFamily="18" charset="0"/>
              </a:rPr>
              <a:t>many regular </a:t>
            </a:r>
            <a:r>
              <a:rPr lang="en-US" dirty="0">
                <a:latin typeface="Times New Roman" panose="02020603050405020304" pitchFamily="18" charset="0"/>
                <a:cs typeface="Times New Roman" panose="02020603050405020304" pitchFamily="18" charset="0"/>
              </a:rPr>
              <a:t>visits to the prison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Sometimes the young man needed food</a:t>
            </a:r>
            <a:r>
              <a:rPr lang="en-US" dirty="0" smtClean="0">
                <a:latin typeface="Times New Roman" panose="02020603050405020304" pitchFamily="18" charset="0"/>
                <a:cs typeface="Times New Roman" panose="02020603050405020304" pitchFamily="18" charset="0"/>
              </a:rPr>
              <a:t>. Pork </a:t>
            </a:r>
            <a:r>
              <a:rPr lang="en-US" dirty="0">
                <a:latin typeface="Times New Roman" panose="02020603050405020304" pitchFamily="18" charset="0"/>
                <a:cs typeface="Times New Roman" panose="02020603050405020304" pitchFamily="18" charset="0"/>
              </a:rPr>
              <a:t>and seafood, which are popular dishes </a:t>
            </a:r>
            <a:r>
              <a:rPr lang="en-US" dirty="0" smtClean="0">
                <a:latin typeface="Times New Roman" panose="02020603050405020304" pitchFamily="18" charset="0"/>
                <a:cs typeface="Times New Roman" panose="02020603050405020304" pitchFamily="18" charset="0"/>
              </a:rPr>
              <a:t>in Thailand</a:t>
            </a:r>
            <a:r>
              <a:rPr lang="en-US" dirty="0">
                <a:latin typeface="Times New Roman" panose="02020603050405020304" pitchFamily="18" charset="0"/>
                <a:cs typeface="Times New Roman" panose="02020603050405020304" pitchFamily="18" charset="0"/>
              </a:rPr>
              <a:t>, were served often at the prison, </a:t>
            </a:r>
            <a:r>
              <a:rPr lang="en-US" dirty="0" smtClean="0">
                <a:latin typeface="Times New Roman" panose="02020603050405020304" pitchFamily="18" charset="0"/>
                <a:cs typeface="Times New Roman" panose="02020603050405020304" pitchFamily="18" charset="0"/>
              </a:rPr>
              <a:t>but the </a:t>
            </a:r>
            <a:r>
              <a:rPr lang="en-US" dirty="0">
                <a:latin typeface="Times New Roman" panose="02020603050405020304" pitchFamily="18" charset="0"/>
                <a:cs typeface="Times New Roman" panose="02020603050405020304" pitchFamily="18" charset="0"/>
              </a:rPr>
              <a:t>young man didn’t eat unclean food. </a:t>
            </a:r>
            <a:r>
              <a:rPr lang="en-US" dirty="0" smtClean="0">
                <a:latin typeface="Times New Roman" panose="02020603050405020304" pitchFamily="18" charset="0"/>
                <a:cs typeface="Times New Roman" panose="02020603050405020304" pitchFamily="18" charset="0"/>
              </a:rPr>
              <a:t>The young </a:t>
            </a:r>
            <a:r>
              <a:rPr lang="en-US" dirty="0">
                <a:latin typeface="Times New Roman" panose="02020603050405020304" pitchFamily="18" charset="0"/>
                <a:cs typeface="Times New Roman" panose="02020603050405020304" pitchFamily="18" charset="0"/>
              </a:rPr>
              <a:t>man’s mom called Renato and </a:t>
            </a:r>
            <a:r>
              <a:rPr lang="en-US" dirty="0" smtClean="0">
                <a:latin typeface="Times New Roman" panose="02020603050405020304" pitchFamily="18" charset="0"/>
                <a:cs typeface="Times New Roman" panose="02020603050405020304" pitchFamily="18" charset="0"/>
              </a:rPr>
              <a:t>together they </a:t>
            </a:r>
            <a:r>
              <a:rPr lang="en-US" dirty="0">
                <a:latin typeface="Times New Roman" panose="02020603050405020304" pitchFamily="18" charset="0"/>
                <a:cs typeface="Times New Roman" panose="02020603050405020304" pitchFamily="18" charset="0"/>
              </a:rPr>
              <a:t>looked for food that Renato could bring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prison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89217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38140"/>
            <a:ext cx="113538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The young man acknowledged to Renato that he had made a big mistake, and he expressed a desire to make things right with God. The two spoke about God and his love.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some time, the young man’s lawyer asked Renato to visit another Brazilian prisoner who was also her client in the Thai prison. So, Renato, who had arrived in Thailand to teach 100 fourth grade children at an Adventist school, also became a missionary to two Brazilian inmates in a Thai prison. Today, he visits the two men every month and is ready to meet with other foreign inmates if God provides the opportunity.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 pray for their hearts to be changed,” he said. “Maybe in the future we will see the fruit of these prayers.”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asked church members worldwide to join him in prayer.</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“Pray for these two guys and also for every foreigner in prison in Thailand,” he said. “It would be wonderful if they had the chance to meet God.”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Pray for prisoners in Thailand and around the world — including every person who is chained to the burden and guilt of sin. Pray for Adventist missionaries like Renato as they proclaim the good news that Jesus died to set prisoners free from sin. Thank you for your Thirteenth Sabbath Offering this quarter that will help spread the gospel in the Southern Asia-Pacific Division, which includes Thailand.</a:t>
            </a: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a:t>
            </a:r>
            <a:endParaRPr lang="en-US" dirty="0"/>
          </a:p>
        </p:txBody>
      </p:sp>
    </p:spTree>
    <p:extLst>
      <p:ext uri="{BB962C8B-B14F-4D97-AF65-F5344CB8AC3E}">
        <p14:creationId xmlns:p14="http://schemas.microsoft.com/office/powerpoint/2010/main" val="186560968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90" y="661988"/>
            <a:ext cx="5053084" cy="548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213579" y="5854265"/>
            <a:ext cx="1018228"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Pada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2" name="Rectangle 1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Long Walk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To God </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1</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May 3</a:t>
            </a:r>
            <a:endParaRPr lang="en-AU" b="1" dirty="0"/>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84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Twelve-year-old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AU" dirty="0" smtClean="0"/>
              <a:t>PA-da</a:t>
            </a:r>
            <a:r>
              <a:rPr lang="en-US" dirty="0" smtClean="0">
                <a:latin typeface="Times New Roman" panose="02020603050405020304" pitchFamily="18" charset="0"/>
                <a:cs typeface="Times New Roman" panose="02020603050405020304" pitchFamily="18" charset="0"/>
              </a:rPr>
              <a:t>] couldn’t understand why </a:t>
            </a:r>
            <a:r>
              <a:rPr lang="en-US" dirty="0">
                <a:latin typeface="Times New Roman" panose="02020603050405020304" pitchFamily="18" charset="0"/>
                <a:cs typeface="Times New Roman" panose="02020603050405020304" pitchFamily="18" charset="0"/>
              </a:rPr>
              <a:t>his older brother had left the family faith to join the Seventh-day Adventist Church in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“Why have you become an Adventist?” he asked his brother, </a:t>
            </a:r>
            <a:r>
              <a:rPr lang="en-US" dirty="0" err="1">
                <a:latin typeface="Times New Roman" panose="02020603050405020304" pitchFamily="18" charset="0"/>
                <a:cs typeface="Times New Roman" panose="02020603050405020304" pitchFamily="18" charset="0"/>
              </a:rPr>
              <a:t>Morja</a:t>
            </a:r>
            <a:r>
              <a:rPr lang="en-US" dirty="0" smtClean="0">
                <a:latin typeface="Times New Roman" panose="02020603050405020304" pitchFamily="18" charset="0"/>
                <a:cs typeface="Times New Roman" panose="02020603050405020304" pitchFamily="18" charset="0"/>
              </a:rPr>
              <a:t>. [</a:t>
            </a:r>
            <a:r>
              <a:rPr lang="en-AU" dirty="0" err="1" smtClean="0"/>
              <a:t>MORDG</a:t>
            </a:r>
            <a:r>
              <a:rPr lang="en-AU" dirty="0" smtClean="0"/>
              <a:t>-a</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“Come live with me, and you’ll see,”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replied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moved in with </a:t>
            </a:r>
            <a:r>
              <a:rPr lang="en-US" dirty="0" err="1">
                <a:latin typeface="Times New Roman" panose="02020603050405020304" pitchFamily="18" charset="0"/>
                <a:cs typeface="Times New Roman" panose="02020603050405020304" pitchFamily="18" charset="0"/>
              </a:rPr>
              <a:t>Morja</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boy was the youngest in his family, and he really wanted to know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had become an Adventist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the oldest child and the family leader after their father’s death when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was three months old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Mom, who had six children to raise alone after Dad’s death, was glad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could help care for </a:t>
            </a:r>
            <a:r>
              <a:rPr lang="en-US" dirty="0" err="1">
                <a:latin typeface="Times New Roman" panose="02020603050405020304" pitchFamily="18" charset="0"/>
                <a:cs typeface="Times New Roman" panose="02020603050405020304" pitchFamily="18" charset="0"/>
              </a:rPr>
              <a:t>Pada</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quickly saw that life was very different at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house.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11 years older than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He was already married and the father of three young boys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and his family did not eat pork, snakes, and mice like other mountain people living on the border of Thailand and Myanmar. Mountain people were very </a:t>
            </a:r>
            <a:r>
              <a:rPr lang="en-US" dirty="0" smtClean="0">
                <a:latin typeface="Times New Roman" panose="02020603050405020304" pitchFamily="18" charset="0"/>
                <a:cs typeface="Times New Roman" panose="02020603050405020304" pitchFamily="18" charset="0"/>
              </a:rPr>
              <a:t>poor, and </a:t>
            </a:r>
            <a:r>
              <a:rPr lang="en-US" dirty="0">
                <a:latin typeface="Times New Roman" panose="02020603050405020304" pitchFamily="18" charset="0"/>
                <a:cs typeface="Times New Roman" panose="02020603050405020304" pitchFamily="18" charset="0"/>
              </a:rPr>
              <a:t>they ate whatever they could find.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and his family were not rich, but they only ate what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called “clean food.”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explained that the Bible forbade people from eating unclean food such as pork, snakes, and mice</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489392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7800" y="196652"/>
            <a:ext cx="11785600" cy="6463308"/>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On Sunday,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helped on his brother’s farm. He watched the water buffalo when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wasn’t using them to plow the rice paddy. He watched the water buffalo again on Monday, Tuesday, Wednesday, Thursday, and Friday.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Saturday morning,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woke up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5 o’clock. It was still dark outside.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“It’s time to get up and get ready for church,”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said.</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wasn’t happy. He wanted to sleep. But he respected his brother and needed to listen to him. He also remembered that he had wanted to know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had become an Adventist. Maybe he would find out at church.</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got up and joined his brother and the rest of the family for a simple breakfast of rice and vegetables.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wife had prepared the meal on </a:t>
            </a:r>
            <a:r>
              <a:rPr lang="en-US" dirty="0" smtClean="0">
                <a:latin typeface="Times New Roman" panose="02020603050405020304" pitchFamily="18" charset="0"/>
                <a:cs typeface="Times New Roman" panose="02020603050405020304" pitchFamily="18" charset="0"/>
              </a:rPr>
              <a:t>Friday.</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eating,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accompanied </a:t>
            </a:r>
            <a:r>
              <a:rPr lang="en-US" dirty="0" err="1">
                <a:latin typeface="Times New Roman" panose="02020603050405020304" pitchFamily="18" charset="0"/>
                <a:cs typeface="Times New Roman" panose="02020603050405020304" pitchFamily="18" charset="0"/>
              </a:rPr>
              <a:t>Morja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Morja’s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wife, and their three children on </a:t>
            </a:r>
            <a:r>
              <a:rPr lang="en-US" dirty="0" smtClean="0">
                <a:latin typeface="Times New Roman" panose="02020603050405020304" pitchFamily="18" charset="0"/>
                <a:cs typeface="Times New Roman" panose="02020603050405020304" pitchFamily="18" charset="0"/>
              </a:rPr>
              <a:t>a long </a:t>
            </a:r>
            <a:r>
              <a:rPr lang="en-US" dirty="0">
                <a:latin typeface="Times New Roman" panose="02020603050405020304" pitchFamily="18" charset="0"/>
                <a:cs typeface="Times New Roman" panose="02020603050405020304" pitchFamily="18" charset="0"/>
              </a:rPr>
              <a:t>walk to church</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There was no Adventist church in </a:t>
            </a:r>
            <a:r>
              <a:rPr lang="en-US" dirty="0" smtClean="0">
                <a:latin typeface="Times New Roman" panose="02020603050405020304" pitchFamily="18" charset="0"/>
                <a:cs typeface="Times New Roman" panose="02020603050405020304" pitchFamily="18" charset="0"/>
              </a:rPr>
              <a:t>their small </a:t>
            </a:r>
            <a:r>
              <a:rPr lang="en-US" dirty="0">
                <a:latin typeface="Times New Roman" panose="02020603050405020304" pitchFamily="18" charset="0"/>
                <a:cs typeface="Times New Roman" panose="02020603050405020304" pitchFamily="18" charset="0"/>
              </a:rPr>
              <a:t>town, and they needed to walk </a:t>
            </a:r>
            <a:r>
              <a:rPr lang="en-US" dirty="0" smtClean="0">
                <a:latin typeface="Times New Roman" panose="02020603050405020304" pitchFamily="18" charset="0"/>
                <a:cs typeface="Times New Roman" panose="02020603050405020304" pitchFamily="18" charset="0"/>
              </a:rPr>
              <a:t>eight miles </a:t>
            </a:r>
            <a:r>
              <a:rPr lang="en-US" dirty="0">
                <a:latin typeface="Times New Roman" panose="02020603050405020304" pitchFamily="18" charset="0"/>
                <a:cs typeface="Times New Roman" panose="02020603050405020304" pitchFamily="18" charset="0"/>
              </a:rPr>
              <a:t>(13 kilometers) to the nearest church </a:t>
            </a:r>
            <a:r>
              <a:rPr lang="en-US" dirty="0" smtClean="0">
                <a:latin typeface="Times New Roman" panose="02020603050405020304" pitchFamily="18" charset="0"/>
                <a:cs typeface="Times New Roman" panose="02020603050405020304" pitchFamily="18" charset="0"/>
              </a:rPr>
              <a:t>in another </a:t>
            </a:r>
            <a:r>
              <a:rPr lang="en-US" dirty="0">
                <a:latin typeface="Times New Roman" panose="02020603050405020304" pitchFamily="18" charset="0"/>
                <a:cs typeface="Times New Roman" panose="02020603050405020304" pitchFamily="18" charset="0"/>
              </a:rPr>
              <a:t>town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picked up one small son </a:t>
            </a:r>
            <a:r>
              <a:rPr lang="en-US" dirty="0" smtClean="0">
                <a:latin typeface="Times New Roman" panose="02020603050405020304" pitchFamily="18" charset="0"/>
                <a:cs typeface="Times New Roman" panose="02020603050405020304" pitchFamily="18" charset="0"/>
              </a:rPr>
              <a:t>and carried </a:t>
            </a:r>
            <a:r>
              <a:rPr lang="en-US" dirty="0">
                <a:latin typeface="Times New Roman" panose="02020603050405020304" pitchFamily="18" charset="0"/>
                <a:cs typeface="Times New Roman" panose="02020603050405020304" pitchFamily="18" charset="0"/>
              </a:rPr>
              <a:t>him in a cloth wrapped around </a:t>
            </a:r>
            <a:r>
              <a:rPr lang="en-US" dirty="0" smtClean="0">
                <a:latin typeface="Times New Roman" panose="02020603050405020304" pitchFamily="18" charset="0"/>
                <a:cs typeface="Times New Roman" panose="02020603050405020304" pitchFamily="18" charset="0"/>
              </a:rPr>
              <a:t>his back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wife picked up a second </a:t>
            </a:r>
            <a:r>
              <a:rPr lang="en-US" dirty="0" smtClean="0">
                <a:latin typeface="Times New Roman" panose="02020603050405020304" pitchFamily="18" charset="0"/>
                <a:cs typeface="Times New Roman" panose="02020603050405020304" pitchFamily="18" charset="0"/>
              </a:rPr>
              <a:t>son and </a:t>
            </a:r>
            <a:r>
              <a:rPr lang="en-US" dirty="0">
                <a:latin typeface="Times New Roman" panose="02020603050405020304" pitchFamily="18" charset="0"/>
                <a:cs typeface="Times New Roman" panose="02020603050405020304" pitchFamily="18" charset="0"/>
              </a:rPr>
              <a:t>carried him in a cloth wrapped </a:t>
            </a:r>
            <a:r>
              <a:rPr lang="en-US" dirty="0" smtClean="0">
                <a:latin typeface="Times New Roman" panose="02020603050405020304" pitchFamily="18" charset="0"/>
                <a:cs typeface="Times New Roman" panose="02020603050405020304" pitchFamily="18" charset="0"/>
              </a:rPr>
              <a:t>around her </a:t>
            </a:r>
            <a:r>
              <a:rPr lang="en-US" dirty="0">
                <a:latin typeface="Times New Roman" panose="02020603050405020304" pitchFamily="18" charset="0"/>
                <a:cs typeface="Times New Roman" panose="02020603050405020304" pitchFamily="18" charset="0"/>
              </a:rPr>
              <a:t>back</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walked with their oldest boy, </a:t>
            </a:r>
            <a:r>
              <a:rPr lang="en-US" dirty="0" smtClean="0">
                <a:latin typeface="Times New Roman" panose="02020603050405020304" pitchFamily="18" charset="0"/>
                <a:cs typeface="Times New Roman" panose="02020603050405020304" pitchFamily="18" charset="0"/>
              </a:rPr>
              <a:t>who was </a:t>
            </a:r>
            <a:r>
              <a:rPr lang="en-US" dirty="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55297652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Chhaina </a:t>
            </a:r>
            <a:r>
              <a:rPr lang="en-US" dirty="0" smtClean="0">
                <a:latin typeface="Times New Roman" panose="02020603050405020304" pitchFamily="18" charset="0"/>
                <a:cs typeface="Times New Roman" panose="02020603050405020304" pitchFamily="18" charset="0"/>
              </a:rPr>
              <a:t>[China] grew </a:t>
            </a:r>
            <a:r>
              <a:rPr lang="en-US" dirty="0">
                <a:latin typeface="Times New Roman" panose="02020603050405020304" pitchFamily="18" charset="0"/>
                <a:cs typeface="Times New Roman" panose="02020603050405020304" pitchFamily="18" charset="0"/>
              </a:rPr>
              <a:t>up hating the name </a:t>
            </a:r>
            <a:r>
              <a:rPr lang="en-US" dirty="0" smtClean="0">
                <a:latin typeface="Times New Roman" panose="02020603050405020304" pitchFamily="18" charset="0"/>
                <a:cs typeface="Times New Roman" panose="02020603050405020304" pitchFamily="18" charset="0"/>
              </a:rPr>
              <a:t>of Jesus </a:t>
            </a:r>
            <a:r>
              <a:rPr lang="en-US" dirty="0">
                <a:latin typeface="Times New Roman" panose="02020603050405020304" pitchFamily="18" charset="0"/>
                <a:cs typeface="Times New Roman" panose="02020603050405020304" pitchFamily="18" charset="0"/>
              </a:rPr>
              <a:t>Christ. Chhaina belonged to a major world religion in Cambodia, and he and his family hated Christianity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then Chhaina’s family began to hate him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all started when Chhaina’s grandfather died suddenly. Chhaina loved his grandfather and had spent a lot of time with him. But in their religion, if you spend a lot of time with someone, and something bad happens, you are considered responsible. Chhaina’s family wondered if the boy was unlucky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Chhaina’s uncle died suddenly. Chhaina had spent a lot of time with his uncle. Now his family really began to wonder if he was unlucky</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Chhaina’s parents went bankrupt. They sold everything that they owned but, still deep in debt, moved across the border to Thailand to work at a television factory. Chhaina was told to stay behind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“Your life has not brought peace but only destruction,” one family member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“You should never have been born,” said another</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Chhaina was </a:t>
            </a:r>
            <a:r>
              <a:rPr lang="en-US" dirty="0" smtClean="0">
                <a:latin typeface="Times New Roman" panose="02020603050405020304" pitchFamily="18" charset="0"/>
                <a:cs typeface="Times New Roman" panose="02020603050405020304" pitchFamily="18" charset="0"/>
              </a:rPr>
              <a:t>18 and he </a:t>
            </a:r>
            <a:r>
              <a:rPr lang="en-US" dirty="0">
                <a:latin typeface="Times New Roman" panose="02020603050405020304" pitchFamily="18" charset="0"/>
                <a:cs typeface="Times New Roman" panose="02020603050405020304" pitchFamily="18" charset="0"/>
              </a:rPr>
              <a:t>felt very </a:t>
            </a:r>
            <a:r>
              <a:rPr lang="en-US" dirty="0" smtClean="0">
                <a:latin typeface="Times New Roman" panose="02020603050405020304" pitchFamily="18" charset="0"/>
                <a:cs typeface="Times New Roman" panose="02020603050405020304" pitchFamily="18" charset="0"/>
              </a:rPr>
              <a:t>alone, and then </a:t>
            </a:r>
            <a:r>
              <a:rPr lang="en-US" dirty="0">
                <a:latin typeface="Times New Roman" panose="02020603050405020304" pitchFamily="18" charset="0"/>
                <a:cs typeface="Times New Roman" panose="02020603050405020304" pitchFamily="18" charset="0"/>
              </a:rPr>
              <a:t>a friend invited him to guitar lessons at a Seventh-day Adventist church. Chhaina felt torn. He knew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Adventists loved Jesus. He hated Jesus. But he loved the guitar, and he really wanted to learn how to play, so he went to the Adventist church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166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474345"/>
            <a:ext cx="113157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The family of six walked for three hours. They climbed mountain paths. They trooped through rice paddies. They navigated rivers. Finally, they arrived at the Adventist church in time for Sabbath School.</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liked the worship service. The Adventist pastor had three daughters who were about his age. The girls played the guitar and sang beautiful songs about Jesus.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the worship service,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enjoyed a delicious lunch at the church. He especially liked a delicious pumpkin soup prepared by the pastor’s wife.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While </a:t>
            </a:r>
            <a:r>
              <a:rPr lang="en-US" dirty="0" err="1">
                <a:latin typeface="Times New Roman" panose="02020603050405020304" pitchFamily="18" charset="0"/>
                <a:cs typeface="Times New Roman" panose="02020603050405020304" pitchFamily="18" charset="0"/>
              </a:rPr>
              <a:t>Pada’s</a:t>
            </a:r>
            <a:r>
              <a:rPr lang="en-US" dirty="0">
                <a:latin typeface="Times New Roman" panose="02020603050405020304" pitchFamily="18" charset="0"/>
                <a:cs typeface="Times New Roman" panose="02020603050405020304" pitchFamily="18" charset="0"/>
              </a:rPr>
              <a:t> first visit to church was a good experience, he wasn’t thrilled when his brother woke him up at 5 o’clock again the next Sabbath. He wanted to sleep, and he didn’t look forward to the long walk to church. But once he arrived at church, he was happy to be there.</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This is how it went every Sabbath after that.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grumbled in his heart as he got ready for church and took the long walk. But he always enjoyed the music and the food. </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Thank you for your Sabbath School mission offerings that help proclaim the good news about Jesus’ soon coming in Thailand and around the world. Find out next week how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decided to follow his brother’s example and become a Seventh-day Adventist.</a:t>
            </a:r>
          </a:p>
          <a:p>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25400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90" y="661988"/>
            <a:ext cx="5053084" cy="548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213579" y="5854265"/>
            <a:ext cx="1018228"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Pada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TextBox 18"/>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20" name="Rectangle 19"/>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Long Walk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To God </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2</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8483600" y="887413"/>
            <a:ext cx="1524000" cy="369332"/>
          </a:xfrm>
          <a:prstGeom prst="rect">
            <a:avLst/>
          </a:prstGeom>
          <a:noFill/>
        </p:spPr>
        <p:txBody>
          <a:bodyPr wrap="square" rtlCol="0">
            <a:spAutoFit/>
          </a:bodyPr>
          <a:lstStyle/>
          <a:p>
            <a:r>
              <a:rPr lang="en-AU" b="1" dirty="0" smtClean="0"/>
              <a:t>May 10</a:t>
            </a:r>
            <a:endParaRPr lang="en-AU" b="1" dirty="0"/>
          </a:p>
        </p:txBody>
      </p:sp>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126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400" y="386378"/>
            <a:ext cx="11595100" cy="6186309"/>
          </a:xfrm>
          <a:prstGeom prst="rect">
            <a:avLst/>
          </a:prstGeom>
        </p:spPr>
        <p:txBody>
          <a:bodyPr wrap="square">
            <a:spAutoFit/>
          </a:bodyPr>
          <a:lstStyle/>
          <a:p>
            <a:pPr indent="361950"/>
            <a:r>
              <a:rPr lang="en-US" i="1" dirty="0">
                <a:latin typeface="Times New Roman" panose="02020603050405020304" pitchFamily="18" charset="0"/>
                <a:cs typeface="Times New Roman" panose="02020603050405020304" pitchFamily="18" charset="0"/>
              </a:rPr>
              <a:t>Last week: Twelve-year-old </a:t>
            </a:r>
            <a:r>
              <a:rPr lang="en-US" i="1" dirty="0" err="1">
                <a:latin typeface="Times New Roman" panose="02020603050405020304" pitchFamily="18" charset="0"/>
                <a:cs typeface="Times New Roman" panose="02020603050405020304" pitchFamily="18" charset="0"/>
              </a:rPr>
              <a:t>Pada</a:t>
            </a:r>
            <a:r>
              <a:rPr lang="en-US" i="1" dirty="0">
                <a:latin typeface="Times New Roman" panose="02020603050405020304" pitchFamily="18" charset="0"/>
                <a:cs typeface="Times New Roman" panose="02020603050405020304" pitchFamily="18" charset="0"/>
              </a:rPr>
              <a:t> wondered why his big brother, </a:t>
            </a:r>
            <a:r>
              <a:rPr lang="en-US" i="1" dirty="0" err="1">
                <a:latin typeface="Times New Roman" panose="02020603050405020304" pitchFamily="18" charset="0"/>
                <a:cs typeface="Times New Roman" panose="02020603050405020304" pitchFamily="18" charset="0"/>
              </a:rPr>
              <a:t>Morja</a:t>
            </a:r>
            <a:r>
              <a:rPr lang="en-US" i="1" dirty="0">
                <a:latin typeface="Times New Roman" panose="02020603050405020304" pitchFamily="18" charset="0"/>
                <a:cs typeface="Times New Roman" panose="02020603050405020304" pitchFamily="18" charset="0"/>
              </a:rPr>
              <a:t>, left the family religion and became a Seventh-day Adventist in Thailand. </a:t>
            </a:r>
            <a:r>
              <a:rPr lang="en-US" i="1" dirty="0" err="1">
                <a:latin typeface="Times New Roman" panose="02020603050405020304" pitchFamily="18" charset="0"/>
                <a:cs typeface="Times New Roman" panose="02020603050405020304" pitchFamily="18" charset="0"/>
              </a:rPr>
              <a:t>Morja</a:t>
            </a:r>
            <a:r>
              <a:rPr lang="en-US" i="1" dirty="0">
                <a:latin typeface="Times New Roman" panose="02020603050405020304" pitchFamily="18" charset="0"/>
                <a:cs typeface="Times New Roman" panose="02020603050405020304" pitchFamily="18" charset="0"/>
              </a:rPr>
              <a:t> invited him to find out for himself by moving in with him, his wife, and their three sons</a:t>
            </a:r>
            <a:r>
              <a:rPr lang="en-US" i="1" dirty="0" smtClean="0">
                <a:latin typeface="Times New Roman" panose="02020603050405020304" pitchFamily="18" charset="0"/>
                <a:cs typeface="Times New Roman" panose="02020603050405020304" pitchFamily="18" charset="0"/>
              </a:rPr>
              <a:t>.</a:t>
            </a:r>
          </a:p>
          <a:p>
            <a:pPr indent="361950"/>
            <a:endParaRPr lang="en-US" i="1"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Weeks and months passed as </a:t>
            </a:r>
            <a:r>
              <a:rPr lang="en-US" dirty="0" err="1" smtClean="0">
                <a:latin typeface="Times New Roman" panose="02020603050405020304" pitchFamily="18" charset="0"/>
                <a:cs typeface="Times New Roman" panose="02020603050405020304" pitchFamily="18" charset="0"/>
              </a:rPr>
              <a:t>Pada</a:t>
            </a:r>
            <a:r>
              <a:rPr lang="en-US" dirty="0" smtClean="0">
                <a:latin typeface="Times New Roman" panose="02020603050405020304" pitchFamily="18" charset="0"/>
                <a:cs typeface="Times New Roman" panose="02020603050405020304" pitchFamily="18" charset="0"/>
              </a:rPr>
              <a:t> accompanied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and his family on the long eight-mile (13-kilometer) walk to church every Sabbath</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continued to wonder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had become an Adventist. He didn’t have any immediate answers. But he noticed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very faithful about going to church on Sabbath. It didn’t matter if it was raining or cold, the family always got up before dawn and took the long walk to church. He also noticed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very faithful with tithe and offerings. Every Sabbath, he put some money in the collection plate.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explained to his younger brother that the money actually belonged to God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“I’m returning to God what already is His as a thank-you gift,” 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had lived for the first 12 years of his life with his mother in a very poor home. He didn’t understand how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could afford </a:t>
            </a:r>
            <a:r>
              <a:rPr lang="en-US" dirty="0" smtClean="0">
                <a:latin typeface="Times New Roman" panose="02020603050405020304" pitchFamily="18" charset="0"/>
                <a:cs typeface="Times New Roman" panose="02020603050405020304" pitchFamily="18" charset="0"/>
              </a:rPr>
              <a:t>to give </a:t>
            </a:r>
            <a:r>
              <a:rPr lang="en-US" dirty="0">
                <a:latin typeface="Times New Roman" panose="02020603050405020304" pitchFamily="18" charset="0"/>
                <a:cs typeface="Times New Roman" panose="02020603050405020304" pitchFamily="18" charset="0"/>
              </a:rPr>
              <a:t>away money. But he noticed that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never seemed to lack money. There always was enough food and other necessities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year passed. Two years passed. Three years passed. </a:t>
            </a:r>
            <a:r>
              <a:rPr lang="en-US" dirty="0" err="1">
                <a:latin typeface="Times New Roman" panose="02020603050405020304" pitchFamily="18" charset="0"/>
                <a:cs typeface="Times New Roman" panose="02020603050405020304" pitchFamily="18" charset="0"/>
              </a:rPr>
              <a:t>Morja’s</a:t>
            </a:r>
            <a:r>
              <a:rPr lang="en-US" dirty="0">
                <a:latin typeface="Times New Roman" panose="02020603050405020304" pitchFamily="18" charset="0"/>
                <a:cs typeface="Times New Roman" panose="02020603050405020304" pitchFamily="18" charset="0"/>
              </a:rPr>
              <a:t> three sons grew older and went to an Adventist school in another town.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was not rich, but somehow he found the money for his sons’ tuition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had never gone to school. Now he was 15, and he wished that he also could go to school. As he thought about </a:t>
            </a:r>
            <a:r>
              <a:rPr lang="en-US" dirty="0" smtClean="0">
                <a:latin typeface="Times New Roman" panose="02020603050405020304" pitchFamily="18" charset="0"/>
                <a:cs typeface="Times New Roman" panose="02020603050405020304" pitchFamily="18" charset="0"/>
              </a:rPr>
              <a:t>his</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08219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7500" y="337235"/>
            <a:ext cx="11493500" cy="618630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predicament, he wondered, “Could it be that this is why </a:t>
            </a:r>
            <a:r>
              <a:rPr lang="en-US" dirty="0" err="1">
                <a:latin typeface="Times New Roman" panose="02020603050405020304" pitchFamily="18" charset="0"/>
                <a:cs typeface="Times New Roman" panose="02020603050405020304" pitchFamily="18" charset="0"/>
              </a:rPr>
              <a:t>Morja</a:t>
            </a:r>
            <a:r>
              <a:rPr lang="en-US" dirty="0">
                <a:latin typeface="Times New Roman" panose="02020603050405020304" pitchFamily="18" charset="0"/>
                <a:cs typeface="Times New Roman" panose="02020603050405020304" pitchFamily="18" charset="0"/>
              </a:rPr>
              <a:t> became an Adventist? He isn’t rich, but he never needs anything. He has food and clothes and can send his sons to school. He loves the God of heaven, and the God of heaven provides for all of his needs.”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 love for God took root in </a:t>
            </a:r>
            <a:r>
              <a:rPr lang="en-US" dirty="0" err="1">
                <a:latin typeface="Times New Roman" panose="02020603050405020304" pitchFamily="18" charset="0"/>
                <a:cs typeface="Times New Roman" panose="02020603050405020304" pitchFamily="18" charset="0"/>
              </a:rPr>
              <a:t>Pada’s</a:t>
            </a:r>
            <a:r>
              <a:rPr lang="en-US" dirty="0">
                <a:latin typeface="Times New Roman" panose="02020603050405020304" pitchFamily="18" charset="0"/>
                <a:cs typeface="Times New Roman" panose="02020603050405020304" pitchFamily="18" charset="0"/>
              </a:rPr>
              <a:t> heart. He longed to live for the God who provided for all of his brother’s needs. He longed to live for the God who had been providing for all of his needs even before he knew Him. He gave his heart to God and was baptized. Even though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didn’t have any family who could help him, he entered first grade at the Adventist school when he was 17. He studied hard. He worked hard to pay for his studies.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When he finished school, he decided to </a:t>
            </a:r>
            <a:r>
              <a:rPr lang="en-US" dirty="0"/>
              <a:t>teach others about the God who provides </a:t>
            </a:r>
            <a:r>
              <a:rPr lang="en-US" dirty="0" smtClean="0"/>
              <a:t>for everyone’s </a:t>
            </a:r>
            <a:r>
              <a:rPr lang="en-US" dirty="0"/>
              <a:t>needs. He went to Mission </a:t>
            </a:r>
            <a:r>
              <a:rPr lang="en-US" dirty="0" smtClean="0"/>
              <a:t>College (now </a:t>
            </a:r>
            <a:r>
              <a:rPr lang="en-US" dirty="0"/>
              <a:t>Asia-Pacific International </a:t>
            </a:r>
            <a:r>
              <a:rPr lang="en-US" dirty="0" smtClean="0"/>
              <a:t>University) and </a:t>
            </a:r>
            <a:r>
              <a:rPr lang="en-US" dirty="0"/>
              <a:t>became a pastor</a:t>
            </a:r>
            <a:r>
              <a:rPr lang="en-US" dirty="0" smtClean="0"/>
              <a:t>.</a:t>
            </a:r>
          </a:p>
          <a:p>
            <a:pPr indent="361950"/>
            <a:endParaRPr lang="en-US" dirty="0"/>
          </a:p>
          <a:p>
            <a:pPr indent="361950"/>
            <a:r>
              <a:rPr lang="en-US" dirty="0"/>
              <a:t>Today, </a:t>
            </a:r>
            <a:r>
              <a:rPr lang="en-US" dirty="0" err="1"/>
              <a:t>Pada</a:t>
            </a:r>
            <a:r>
              <a:rPr lang="en-US" dirty="0"/>
              <a:t> is a pastor and a leader of </a:t>
            </a:r>
            <a:r>
              <a:rPr lang="en-US" dirty="0" smtClean="0"/>
              <a:t>the Adventist </a:t>
            </a:r>
            <a:r>
              <a:rPr lang="en-US" dirty="0"/>
              <a:t>Church in Thailand. He has a wife</a:t>
            </a:r>
            <a:r>
              <a:rPr lang="en-US" dirty="0" smtClean="0"/>
              <a:t>, whom </a:t>
            </a:r>
            <a:r>
              <a:rPr lang="en-US" dirty="0"/>
              <a:t>he met at the Adventist school, </a:t>
            </a:r>
            <a:r>
              <a:rPr lang="en-US" dirty="0" smtClean="0"/>
              <a:t>and they </a:t>
            </a:r>
            <a:r>
              <a:rPr lang="en-US" dirty="0"/>
              <a:t>have three daughters. He has a </a:t>
            </a:r>
            <a:r>
              <a:rPr lang="en-US" dirty="0" smtClean="0"/>
              <a:t>good education</a:t>
            </a:r>
            <a:r>
              <a:rPr lang="en-US" dirty="0"/>
              <a:t>. He drives a nice car. He earns </a:t>
            </a:r>
            <a:r>
              <a:rPr lang="en-US" dirty="0" smtClean="0"/>
              <a:t>a comfortable </a:t>
            </a:r>
            <a:r>
              <a:rPr lang="en-US" dirty="0"/>
              <a:t>salary, and he faithfully </a:t>
            </a:r>
            <a:r>
              <a:rPr lang="en-US" dirty="0" smtClean="0"/>
              <a:t>returns tithe </a:t>
            </a:r>
            <a:r>
              <a:rPr lang="en-US" dirty="0"/>
              <a:t>and offerings. His family always </a:t>
            </a:r>
            <a:r>
              <a:rPr lang="en-US" dirty="0" smtClean="0"/>
              <a:t>has enough </a:t>
            </a:r>
            <a:r>
              <a:rPr lang="en-US" dirty="0"/>
              <a:t>food and clothes</a:t>
            </a:r>
            <a:r>
              <a:rPr lang="en-US" dirty="0" smtClean="0"/>
              <a:t>.</a:t>
            </a:r>
          </a:p>
          <a:p>
            <a:pPr indent="361950"/>
            <a:endParaRPr lang="en-US" dirty="0"/>
          </a:p>
          <a:p>
            <a:pPr indent="361950"/>
            <a:r>
              <a:rPr lang="en-US" dirty="0"/>
              <a:t>More than anything, he loves telling </a:t>
            </a:r>
            <a:r>
              <a:rPr lang="en-US" dirty="0" smtClean="0"/>
              <a:t>others about </a:t>
            </a:r>
            <a:r>
              <a:rPr lang="en-US" dirty="0"/>
              <a:t>the God of heaven. He returns to </a:t>
            </a:r>
            <a:r>
              <a:rPr lang="en-US" dirty="0" smtClean="0"/>
              <a:t>the village </a:t>
            </a:r>
            <a:r>
              <a:rPr lang="en-US" dirty="0"/>
              <a:t>of his childhood in the mountains </a:t>
            </a:r>
            <a:r>
              <a:rPr lang="en-US" dirty="0" smtClean="0"/>
              <a:t>on the </a:t>
            </a:r>
            <a:r>
              <a:rPr lang="en-US" dirty="0"/>
              <a:t>border between Thailand and </a:t>
            </a:r>
            <a:r>
              <a:rPr lang="en-US" dirty="0" smtClean="0"/>
              <a:t>Myanmar. The </a:t>
            </a:r>
            <a:r>
              <a:rPr lang="en-US" dirty="0"/>
              <a:t>mountain people who live there </a:t>
            </a:r>
            <a:r>
              <a:rPr lang="en-US" dirty="0" smtClean="0"/>
              <a:t>remain very </a:t>
            </a:r>
            <a:r>
              <a:rPr lang="en-US" dirty="0"/>
              <a:t>poor, and few believe in God. </a:t>
            </a:r>
            <a:r>
              <a:rPr lang="en-US" dirty="0" err="1" smtClean="0"/>
              <a:t>Pada</a:t>
            </a:r>
            <a:r>
              <a:rPr lang="en-US" dirty="0" smtClean="0"/>
              <a:t> always </a:t>
            </a:r>
            <a:r>
              <a:rPr lang="en-US" dirty="0"/>
              <a:t>stuffs 50 or more envelopes </a:t>
            </a:r>
            <a:r>
              <a:rPr lang="en-US" dirty="0" smtClean="0"/>
              <a:t>with 50- </a:t>
            </a:r>
            <a:r>
              <a:rPr lang="en-US" dirty="0"/>
              <a:t>or 100-baht banknotes to give to </a:t>
            </a:r>
            <a:r>
              <a:rPr lang="en-US" dirty="0" smtClean="0"/>
              <a:t>the villagers</a:t>
            </a:r>
            <a:r>
              <a:rPr lang="en-US" dirty="0"/>
              <a:t>. It isn’t a lot of money, but it’s </a:t>
            </a:r>
            <a:r>
              <a:rPr lang="en-US" dirty="0" smtClean="0"/>
              <a:t>a valuable </a:t>
            </a:r>
            <a:r>
              <a:rPr lang="en-US" dirty="0"/>
              <a:t>gift in their eyes. When he </a:t>
            </a:r>
            <a:r>
              <a:rPr lang="en-US" dirty="0" smtClean="0"/>
              <a:t>hands out </a:t>
            </a:r>
            <a:r>
              <a:rPr lang="en-US" dirty="0"/>
              <a:t>the envelopes, the villagers greet </a:t>
            </a:r>
            <a:r>
              <a:rPr lang="en-US" dirty="0" smtClean="0"/>
              <a:t>him with </a:t>
            </a:r>
            <a:r>
              <a:rPr lang="en-US" dirty="0"/>
              <a:t>big smiles. He hears them saying to </a:t>
            </a:r>
            <a:r>
              <a:rPr lang="en-US" dirty="0" smtClean="0"/>
              <a:t>one another</a:t>
            </a:r>
            <a:r>
              <a:rPr lang="en-US" dirty="0"/>
              <a:t>, “</a:t>
            </a:r>
            <a:r>
              <a:rPr lang="en-US" dirty="0" err="1"/>
              <a:t>Pada</a:t>
            </a:r>
            <a:r>
              <a:rPr lang="en-US" dirty="0"/>
              <a:t> is one of us. He grew up here</a:t>
            </a:r>
            <a:r>
              <a:rPr lang="en-US" dirty="0" smtClean="0"/>
              <a:t>, but </a:t>
            </a:r>
            <a:r>
              <a:rPr lang="en-US" dirty="0"/>
              <a:t>he has a good education, a nice car, and </a:t>
            </a:r>
            <a:r>
              <a:rPr lang="en-US" dirty="0" smtClean="0"/>
              <a:t>a comfortable </a:t>
            </a:r>
            <a:r>
              <a:rPr lang="en-US" dirty="0"/>
              <a:t>salary. His God is taking care </a:t>
            </a:r>
            <a:r>
              <a:rPr lang="en-US" dirty="0" smtClean="0"/>
              <a:t>of him</a:t>
            </a:r>
            <a:r>
              <a:rPr lang="en-US" dirty="0"/>
              <a:t>. Maybe his God can also take care of us</a:t>
            </a:r>
            <a:r>
              <a:rPr lang="en-US" dirty="0" smtClean="0"/>
              <a:t>.”</a:t>
            </a:r>
          </a:p>
        </p:txBody>
      </p:sp>
    </p:spTree>
    <p:extLst>
      <p:ext uri="{BB962C8B-B14F-4D97-AF65-F5344CB8AC3E}">
        <p14:creationId xmlns:p14="http://schemas.microsoft.com/office/powerpoint/2010/main" val="26659302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 y="274052"/>
            <a:ext cx="11633200" cy="2862322"/>
          </a:xfrm>
          <a:prstGeom prst="rect">
            <a:avLst/>
          </a:prstGeom>
        </p:spPr>
        <p:txBody>
          <a:bodyPr wrap="square">
            <a:spAutoFit/>
          </a:bodyPr>
          <a:lstStyle/>
          <a:p>
            <a:pPr indent="361950"/>
            <a:r>
              <a:rPr lang="en-US" dirty="0" smtClean="0"/>
              <a:t>He </a:t>
            </a:r>
            <a:r>
              <a:rPr lang="en-US" dirty="0"/>
              <a:t>prays that the mountain people, his people, will know one day that his God is already taking care of them and wants to save them for eternity.</a:t>
            </a:r>
          </a:p>
          <a:p>
            <a:pPr indent="361950"/>
            <a:endParaRPr lang="en-US" dirty="0"/>
          </a:p>
          <a:p>
            <a:pPr indent="361950"/>
            <a:r>
              <a:rPr lang="en-US" dirty="0"/>
              <a:t>Part of a 1988 Thirteenth Sabbath Offering went to help build a dining hall and second building at Asia-Pacific International University, where </a:t>
            </a:r>
            <a:r>
              <a:rPr lang="en-US" dirty="0" err="1"/>
              <a:t>Pada</a:t>
            </a:r>
            <a:r>
              <a:rPr lang="en-US" dirty="0"/>
              <a:t> trained to become a pastor. As a student, </a:t>
            </a:r>
            <a:r>
              <a:rPr lang="en-US" dirty="0" err="1"/>
              <a:t>Pada</a:t>
            </a:r>
            <a:r>
              <a:rPr lang="en-US" dirty="0"/>
              <a:t> helped construct the dining hall. Just as the impact of that Thirteenth Sabbath Offering is still being felt through the lives of </a:t>
            </a:r>
            <a:r>
              <a:rPr lang="en-US" dirty="0" err="1"/>
              <a:t>Pada</a:t>
            </a:r>
            <a:r>
              <a:rPr lang="en-US" dirty="0"/>
              <a:t> and many who have studied at Asia-Pacific International University, this quarter’s offering will also have a long-lasting influence with God’s blessing. Thank you for planning a generous offering.</a:t>
            </a:r>
          </a:p>
          <a:p>
            <a:endParaRPr lang="en-US" dirty="0"/>
          </a:p>
          <a:p>
            <a:pPr algn="r"/>
            <a:r>
              <a:rPr lang="en-US" dirty="0"/>
              <a:t>By Andrew </a:t>
            </a:r>
            <a:r>
              <a:rPr lang="en-US" dirty="0" smtClean="0"/>
              <a:t>McChesney</a:t>
            </a:r>
            <a:endParaRPr lang="en-US" dirty="0"/>
          </a:p>
        </p:txBody>
      </p:sp>
    </p:spTree>
    <p:extLst>
      <p:ext uri="{BB962C8B-B14F-4D97-AF65-F5344CB8AC3E}">
        <p14:creationId xmlns:p14="http://schemas.microsoft.com/office/powerpoint/2010/main" val="402932696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766763"/>
            <a:ext cx="5145045" cy="562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946677" y="5884144"/>
            <a:ext cx="155202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Somsak</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extBox 11"/>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3" name="Rectangle 12"/>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Does God</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Answer Prayer?</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p:nvPr/>
        </p:nvSpPr>
        <p:spPr>
          <a:xfrm>
            <a:off x="8483600" y="887413"/>
            <a:ext cx="1524000" cy="369332"/>
          </a:xfrm>
          <a:prstGeom prst="rect">
            <a:avLst/>
          </a:prstGeom>
          <a:noFill/>
        </p:spPr>
        <p:txBody>
          <a:bodyPr wrap="square" rtlCol="0">
            <a:spAutoFit/>
          </a:bodyPr>
          <a:lstStyle/>
          <a:p>
            <a:r>
              <a:rPr lang="en-AU" b="1" dirty="0" smtClean="0"/>
              <a:t>May 17</a:t>
            </a:r>
            <a:endParaRPr lang="en-AU" b="1" dirty="0"/>
          </a:p>
        </p:txBody>
      </p:sp>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09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6186309"/>
          </a:xfrm>
          <a:prstGeom prst="rect">
            <a:avLst/>
          </a:prstGeom>
        </p:spPr>
        <p:txBody>
          <a:bodyPr wrap="square">
            <a:spAutoFit/>
          </a:bodyPr>
          <a:lstStyle/>
          <a:p>
            <a:pPr indent="361950"/>
            <a:r>
              <a:rPr lang="en-US" dirty="0"/>
              <a:t>Somsak first heard about praying to </a:t>
            </a:r>
            <a:r>
              <a:rPr lang="en-US" dirty="0" smtClean="0"/>
              <a:t>the God </a:t>
            </a:r>
            <a:r>
              <a:rPr lang="en-US" dirty="0"/>
              <a:t>of heaven when he was a little boy in kindergarten at the Seventh-day Adventist school in Korat, Thailand. Like most people in Thailand, he came from a non-Christian family and didn’t know anything about the God of heaven</a:t>
            </a:r>
            <a:r>
              <a:rPr lang="en-US" dirty="0" smtClean="0"/>
              <a:t>.</a:t>
            </a:r>
          </a:p>
          <a:p>
            <a:pPr indent="361950"/>
            <a:endParaRPr lang="en-US" dirty="0"/>
          </a:p>
          <a:p>
            <a:pPr indent="361950"/>
            <a:r>
              <a:rPr lang="en-US" dirty="0"/>
              <a:t>At the start of kindergarten every morning, Thailand’s flag was raised high on a flagpole in the yard of Korat Adventist International School. Then all the children from kindergarten and the higher grades stood near the flag for the playing of the Thai national anthem. After all, the teachers led the children in singing “The Prayer Song” — a beautiful song that asks the God of heaven to bless their day</a:t>
            </a:r>
            <a:r>
              <a:rPr lang="en-US" dirty="0" smtClean="0"/>
              <a:t>.</a:t>
            </a:r>
          </a:p>
          <a:p>
            <a:pPr indent="361950"/>
            <a:endParaRPr lang="en-US" dirty="0"/>
          </a:p>
          <a:p>
            <a:pPr indent="361950"/>
            <a:r>
              <a:rPr lang="en-US" dirty="0"/>
              <a:t>When Somsak grew a little older, he learned to pray all by himself. His </a:t>
            </a:r>
            <a:r>
              <a:rPr lang="en-US" dirty="0" smtClean="0"/>
              <a:t>second grade </a:t>
            </a:r>
            <a:r>
              <a:rPr lang="en-US" dirty="0"/>
              <a:t>teacher taught him how. At the beginning of class every day, the teacher started a prayer and invited Somsak and the other children to add to it. The teacher </a:t>
            </a:r>
            <a:r>
              <a:rPr lang="en-US" dirty="0" smtClean="0"/>
              <a:t>would say</a:t>
            </a:r>
            <a:r>
              <a:rPr lang="en-US" dirty="0"/>
              <a:t>, “Dear God.” Then one child would say, “Please make me smart.” Another would say, “Please keep me safe.” And a third would add, “Please help me to be good.” The teacher would end the prayer by saying, “In Jesus’ name, Amen</a:t>
            </a:r>
            <a:r>
              <a:rPr lang="en-US" dirty="0" smtClean="0"/>
              <a:t>.”</a:t>
            </a:r>
          </a:p>
          <a:p>
            <a:pPr indent="361950"/>
            <a:endParaRPr lang="en-US" dirty="0"/>
          </a:p>
          <a:p>
            <a:pPr indent="361950"/>
            <a:r>
              <a:rPr lang="en-US" dirty="0"/>
              <a:t>After learning how to pray at school, Somsak began to pray on his own in the second grade. But he didn’t pray every day. He didn’t even pray every month. He only prayed as a last resort. Usually, he felt smart. Usually, he felt safe. But sometimes he worried that he wasn’t smart or that he wasn’t safe. Then he prayed, “Dear God, Please make me smart. Please keep me safe. In Jesus’ name, Amen</a:t>
            </a:r>
            <a:r>
              <a:rPr lang="en-US" dirty="0" smtClean="0"/>
              <a:t>.”</a:t>
            </a:r>
          </a:p>
          <a:p>
            <a:pPr indent="361950"/>
            <a:endParaRPr lang="en-US" dirty="0"/>
          </a:p>
          <a:p>
            <a:pPr indent="361950"/>
            <a:r>
              <a:rPr lang="en-US" dirty="0"/>
              <a:t>Somsak also prayed on his own as a last resort in the third grade and in the fourth grade. After that, he prayed in the fifth, sixth, seventh, eighth, and ninth grades</a:t>
            </a:r>
            <a:r>
              <a:rPr lang="en-US" dirty="0" smtClean="0"/>
              <a:t>.</a:t>
            </a:r>
          </a:p>
          <a:p>
            <a:pPr indent="361950"/>
            <a:endParaRPr lang="en-AU" dirty="0"/>
          </a:p>
        </p:txBody>
      </p:sp>
    </p:spTree>
    <p:extLst>
      <p:ext uri="{BB962C8B-B14F-4D97-AF65-F5344CB8AC3E}">
        <p14:creationId xmlns:p14="http://schemas.microsoft.com/office/powerpoint/2010/main" val="4076890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5909310"/>
          </a:xfrm>
          <a:prstGeom prst="rect">
            <a:avLst/>
          </a:prstGeom>
        </p:spPr>
        <p:txBody>
          <a:bodyPr wrap="square">
            <a:spAutoFit/>
          </a:bodyPr>
          <a:lstStyle/>
          <a:p>
            <a:pPr indent="361950"/>
            <a:r>
              <a:rPr lang="en-US" dirty="0"/>
              <a:t>Today, he is a strong 16-year-old teenager in the tenth grade. He may not have prayed every day, but he has prayed for many years. How many of his prayers do you think God has answered? One hundred? Fifty? Perhaps 10 or 15? If you ask Somsak, he will tell you none. Zero. Zilch.</a:t>
            </a:r>
          </a:p>
          <a:p>
            <a:pPr indent="361950"/>
            <a:endParaRPr lang="en-US" dirty="0"/>
          </a:p>
          <a:p>
            <a:pPr indent="361950"/>
            <a:r>
              <a:rPr lang="en-US" dirty="0"/>
              <a:t>“I haven’t felt that God has answered my prayers,” he said. “I trust more in myself</a:t>
            </a:r>
            <a:r>
              <a:rPr lang="en-US" dirty="0" smtClean="0"/>
              <a:t>.”</a:t>
            </a:r>
          </a:p>
          <a:p>
            <a:pPr indent="361950"/>
            <a:endParaRPr lang="en-US" dirty="0"/>
          </a:p>
          <a:p>
            <a:pPr indent="361950"/>
            <a:r>
              <a:rPr lang="en-US" dirty="0"/>
              <a:t>Somsak may not have prayed every day. </a:t>
            </a:r>
            <a:r>
              <a:rPr lang="en-US" dirty="0" smtClean="0"/>
              <a:t>He may </a:t>
            </a:r>
            <a:r>
              <a:rPr lang="en-US" dirty="0"/>
              <a:t>only pray as a last resort. But do </a:t>
            </a:r>
            <a:r>
              <a:rPr lang="en-US" dirty="0" smtClean="0"/>
              <a:t>think that </a:t>
            </a:r>
            <a:r>
              <a:rPr lang="en-US" dirty="0"/>
              <a:t>it’s possible that God hasn’t </a:t>
            </a:r>
            <a:r>
              <a:rPr lang="en-US" dirty="0" smtClean="0"/>
              <a:t>answered even </a:t>
            </a:r>
            <a:r>
              <a:rPr lang="en-US" dirty="0"/>
              <a:t>one of his prayers? What do you think</a:t>
            </a:r>
            <a:r>
              <a:rPr lang="en-US" dirty="0" smtClean="0"/>
              <a:t>? If </a:t>
            </a:r>
            <a:r>
              <a:rPr lang="en-US" dirty="0"/>
              <a:t>you said that God surely has answered </a:t>
            </a:r>
            <a:r>
              <a:rPr lang="en-US" dirty="0" smtClean="0"/>
              <a:t>at least </a:t>
            </a:r>
            <a:r>
              <a:rPr lang="en-US" dirty="0"/>
              <a:t>one of his prayers, then you are right. </a:t>
            </a:r>
            <a:r>
              <a:rPr lang="en-US" dirty="0" smtClean="0"/>
              <a:t>In the </a:t>
            </a:r>
            <a:r>
              <a:rPr lang="en-US" dirty="0"/>
              <a:t>Bible, God says that He answers </a:t>
            </a:r>
            <a:r>
              <a:rPr lang="en-US" dirty="0" smtClean="0"/>
              <a:t>people even </a:t>
            </a:r>
            <a:r>
              <a:rPr lang="en-US" dirty="0"/>
              <a:t>before they pray. He says, “It shall </a:t>
            </a:r>
            <a:r>
              <a:rPr lang="en-US" dirty="0" smtClean="0"/>
              <a:t>come to </a:t>
            </a:r>
            <a:r>
              <a:rPr lang="en-US" dirty="0"/>
              <a:t>pass that before they call, I will answer</a:t>
            </a:r>
            <a:r>
              <a:rPr lang="en-US" dirty="0" smtClean="0"/>
              <a:t>; and </a:t>
            </a:r>
            <a:r>
              <a:rPr lang="en-US" dirty="0"/>
              <a:t>while they are still speaking, I will hear</a:t>
            </a:r>
            <a:r>
              <a:rPr lang="en-US" dirty="0" smtClean="0"/>
              <a:t>” (</a:t>
            </a:r>
            <a:r>
              <a:rPr lang="en-US" dirty="0"/>
              <a:t>Isaiah 65:24, </a:t>
            </a:r>
            <a:r>
              <a:rPr lang="en-US" dirty="0" err="1"/>
              <a:t>NKJV</a:t>
            </a:r>
            <a:r>
              <a:rPr lang="en-US" dirty="0" smtClean="0"/>
              <a:t>).</a:t>
            </a:r>
          </a:p>
          <a:p>
            <a:pPr indent="361950"/>
            <a:endParaRPr lang="en-US" dirty="0"/>
          </a:p>
          <a:p>
            <a:pPr indent="361950"/>
            <a:r>
              <a:rPr lang="en-US" dirty="0"/>
              <a:t>So, why does Somsak think that God </a:t>
            </a:r>
            <a:r>
              <a:rPr lang="en-US" dirty="0" smtClean="0"/>
              <a:t>hasn’t answered </a:t>
            </a:r>
            <a:r>
              <a:rPr lang="en-US" dirty="0"/>
              <a:t>his prayers? Could it be that </a:t>
            </a:r>
            <a:r>
              <a:rPr lang="en-US" dirty="0" smtClean="0"/>
              <a:t>God has </a:t>
            </a:r>
            <a:r>
              <a:rPr lang="en-US" dirty="0"/>
              <a:t>answered and Somsak simply </a:t>
            </a:r>
            <a:r>
              <a:rPr lang="en-US" dirty="0" smtClean="0"/>
              <a:t>hasn’t noticed</a:t>
            </a:r>
            <a:r>
              <a:rPr lang="en-US" dirty="0"/>
              <a:t>? Could it be that we also pray </a:t>
            </a:r>
            <a:r>
              <a:rPr lang="en-US" dirty="0" smtClean="0"/>
              <a:t>and have </a:t>
            </a:r>
            <a:r>
              <a:rPr lang="en-US" dirty="0"/>
              <a:t>not noticed that God has answered</a:t>
            </a:r>
            <a:r>
              <a:rPr lang="en-US" dirty="0" smtClean="0"/>
              <a:t>?</a:t>
            </a:r>
          </a:p>
          <a:p>
            <a:pPr indent="361950"/>
            <a:endParaRPr lang="en-US" dirty="0"/>
          </a:p>
          <a:p>
            <a:pPr indent="361950"/>
            <a:r>
              <a:rPr lang="en-US" dirty="0"/>
              <a:t>Teachers at </a:t>
            </a:r>
            <a:r>
              <a:rPr lang="en-US" dirty="0" err="1"/>
              <a:t>Somsak’s</a:t>
            </a:r>
            <a:r>
              <a:rPr lang="en-US" dirty="0"/>
              <a:t> school are </a:t>
            </a:r>
            <a:r>
              <a:rPr lang="en-US" dirty="0" smtClean="0"/>
              <a:t>praying that </a:t>
            </a:r>
            <a:r>
              <a:rPr lang="en-US" dirty="0"/>
              <a:t>he knows the God of heaven who </a:t>
            </a:r>
            <a:r>
              <a:rPr lang="en-US" dirty="0" smtClean="0"/>
              <a:t>hears and </a:t>
            </a:r>
            <a:r>
              <a:rPr lang="en-US" dirty="0"/>
              <a:t>answers prayer. It can be </a:t>
            </a:r>
            <a:r>
              <a:rPr lang="en-US" dirty="0" smtClean="0"/>
              <a:t>difficult for </a:t>
            </a:r>
            <a:r>
              <a:rPr lang="en-US" dirty="0"/>
              <a:t>a boy or a girl to believe in the God </a:t>
            </a:r>
            <a:r>
              <a:rPr lang="en-US" dirty="0" smtClean="0"/>
              <a:t>of heaven </a:t>
            </a:r>
            <a:r>
              <a:rPr lang="en-US" dirty="0"/>
              <a:t>when no one else in their </a:t>
            </a:r>
            <a:r>
              <a:rPr lang="en-US" dirty="0" smtClean="0"/>
              <a:t>family does</a:t>
            </a:r>
            <a:r>
              <a:rPr lang="en-US" dirty="0"/>
              <a:t>. The teachers are praying that </a:t>
            </a:r>
            <a:r>
              <a:rPr lang="en-US" dirty="0" smtClean="0"/>
              <a:t>Somsak and </a:t>
            </a:r>
            <a:r>
              <a:rPr lang="en-US" dirty="0"/>
              <a:t>all the other children at Korat </a:t>
            </a:r>
            <a:r>
              <a:rPr lang="en-US" dirty="0" smtClean="0"/>
              <a:t>Adventist International </a:t>
            </a:r>
            <a:r>
              <a:rPr lang="en-US" dirty="0"/>
              <a:t>School see that God really </a:t>
            </a:r>
            <a:r>
              <a:rPr lang="en-US" dirty="0" smtClean="0"/>
              <a:t>does hear </a:t>
            </a:r>
            <a:r>
              <a:rPr lang="en-US" dirty="0"/>
              <a:t>and answer prayers</a:t>
            </a:r>
            <a:r>
              <a:rPr lang="en-US" dirty="0" smtClean="0"/>
              <a:t>.</a:t>
            </a:r>
          </a:p>
          <a:p>
            <a:pPr indent="361950"/>
            <a:endParaRPr lang="en-US" dirty="0"/>
          </a:p>
          <a:p>
            <a:pPr indent="361950"/>
            <a:r>
              <a:rPr lang="en-US" dirty="0"/>
              <a:t>Would you like to join the teachers </a:t>
            </a:r>
            <a:r>
              <a:rPr lang="en-US" dirty="0" smtClean="0"/>
              <a:t>in praying </a:t>
            </a:r>
            <a:r>
              <a:rPr lang="en-US" dirty="0"/>
              <a:t>for Somsak and the other children</a:t>
            </a:r>
            <a:r>
              <a:rPr lang="en-US" dirty="0" smtClean="0"/>
              <a:t>? Let’s </a:t>
            </a:r>
            <a:r>
              <a:rPr lang="en-US" dirty="0"/>
              <a:t>pray</a:t>
            </a:r>
            <a:r>
              <a:rPr lang="en-US" dirty="0" smtClean="0"/>
              <a:t>.</a:t>
            </a:r>
          </a:p>
          <a:p>
            <a:pPr indent="361950"/>
            <a:endParaRPr lang="en-US" dirty="0"/>
          </a:p>
        </p:txBody>
      </p:sp>
    </p:spTree>
    <p:extLst>
      <p:ext uri="{BB962C8B-B14F-4D97-AF65-F5344CB8AC3E}">
        <p14:creationId xmlns:p14="http://schemas.microsoft.com/office/powerpoint/2010/main" val="1738431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2031325"/>
          </a:xfrm>
          <a:prstGeom prst="rect">
            <a:avLst/>
          </a:prstGeom>
        </p:spPr>
        <p:txBody>
          <a:bodyPr wrap="square">
            <a:spAutoFit/>
          </a:bodyPr>
          <a:lstStyle/>
          <a:p>
            <a:pPr indent="361950"/>
            <a:r>
              <a:rPr lang="en-US" dirty="0"/>
              <a:t>Dear God, Thank You for the Korat Adventist International School where Somsak studies in Korat, Thailand. Thank You for the many children around the world who gave generously to a Thirteenth Sabbath Offering that helped build the school. Now, please help Somsak and the other children at the school who don’t know You to see that You love them and do indeed hear and answer prayers. Help them — and us — to notice Your answers to prayer. Please also bless this quarter’s Thirteenth Sabbath Offering that will help other children in Asia learn about You. In Jesus’ name, Amen.</a:t>
            </a:r>
          </a:p>
          <a:p>
            <a:endParaRPr lang="en-US" dirty="0"/>
          </a:p>
          <a:p>
            <a:pPr algn="r"/>
            <a:r>
              <a:rPr lang="en-US" dirty="0"/>
              <a:t>By Andrew McChesney </a:t>
            </a:r>
            <a:endParaRPr lang="en-AU" dirty="0"/>
          </a:p>
        </p:txBody>
      </p:sp>
    </p:spTree>
    <p:extLst>
      <p:ext uri="{BB962C8B-B14F-4D97-AF65-F5344CB8AC3E}">
        <p14:creationId xmlns:p14="http://schemas.microsoft.com/office/powerpoint/2010/main" val="2694366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6" y="671513"/>
            <a:ext cx="5197324" cy="568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082933" y="5884144"/>
            <a:ext cx="127951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James</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Rectangle 18"/>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Strange Noises</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At Night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p:cNvSpPr txBox="1"/>
          <p:nvPr/>
        </p:nvSpPr>
        <p:spPr>
          <a:xfrm>
            <a:off x="6417733" y="887413"/>
            <a:ext cx="1804912" cy="369332"/>
          </a:xfrm>
          <a:prstGeom prst="rect">
            <a:avLst/>
          </a:prstGeom>
          <a:noFill/>
        </p:spPr>
        <p:txBody>
          <a:bodyPr wrap="square" rtlCol="0">
            <a:spAutoFit/>
          </a:bodyPr>
          <a:lstStyle/>
          <a:p>
            <a:pPr algn="r"/>
            <a:r>
              <a:rPr lang="en-AU" b="1" dirty="0"/>
              <a:t>PHILIPPINES</a:t>
            </a:r>
          </a:p>
        </p:txBody>
      </p:sp>
      <p:sp>
        <p:nvSpPr>
          <p:cNvPr id="23" name="TextBox 22"/>
          <p:cNvSpPr txBox="1"/>
          <p:nvPr/>
        </p:nvSpPr>
        <p:spPr>
          <a:xfrm>
            <a:off x="8483600" y="887413"/>
            <a:ext cx="1524000" cy="369332"/>
          </a:xfrm>
          <a:prstGeom prst="rect">
            <a:avLst/>
          </a:prstGeom>
          <a:noFill/>
        </p:spPr>
        <p:txBody>
          <a:bodyPr wrap="square" rtlCol="0">
            <a:spAutoFit/>
          </a:bodyPr>
          <a:lstStyle/>
          <a:p>
            <a:r>
              <a:rPr lang="en-AU" b="1" dirty="0" smtClean="0"/>
              <a:t>May 24</a:t>
            </a:r>
            <a:endParaRPr lang="en-AU" b="1" dirty="0"/>
          </a:p>
        </p:txBody>
      </p:sp>
      <p:pic>
        <p:nvPicPr>
          <p:cNvPr id="24" name="Picture 4" descr="Philippine Sun Stock Illustrations – 902 Philippine Sun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31431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that, he didn’t miss a guitar lesson at the church. He immediately liked the pastor and his wife. They spoke about a Jesus who was very different from the Jesus whom he had heard about from his parents. They said Jesus didn’t only love people who loved Him; Jesus also loved people who hated Him. His love was so big that He died so that even people who hated Him could live eternally.</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Chhaina began to go to church every Sabbath. A love for Jesus grew in his heart, and he was baptized. He prayed to be reunited with his parents. He wanted them to accept him without worrying that he was unlucky. “I want my family back,” he prayed every day. “I promise to serve You for the rest of my life and not serve any other god.”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Jesus seemed so silent. Chhaina didn’t have a full understanding of the role of faith in the Christian life. His family’s traditional religion put a major emphasis on works. So, as he prayed, he decided to prove through his works that he was worthy of a response. He volunteered for One Year in Mission, a church initiative in which he spent a year in mission service. Then he helped a French missionary distribute Bibles in Cambodia. He </a:t>
            </a:r>
            <a:r>
              <a:rPr lang="en-US" dirty="0">
                <a:latin typeface="Times New Roman" panose="02020603050405020304" pitchFamily="18" charset="0"/>
                <a:cs typeface="Times New Roman" panose="02020603050405020304" pitchFamily="18" charset="0"/>
              </a:rPr>
              <a:t>hoped that his church work would </a:t>
            </a:r>
            <a:r>
              <a:rPr lang="en-US" dirty="0" smtClean="0">
                <a:latin typeface="Times New Roman" panose="02020603050405020304" pitchFamily="18" charset="0"/>
                <a:cs typeface="Times New Roman" panose="02020603050405020304" pitchFamily="18" charset="0"/>
              </a:rPr>
              <a:t>convince Jesus </a:t>
            </a:r>
            <a:r>
              <a:rPr lang="en-US" dirty="0">
                <a:latin typeface="Times New Roman" panose="02020603050405020304" pitchFamily="18" charset="0"/>
                <a:cs typeface="Times New Roman" panose="02020603050405020304" pitchFamily="18" charset="0"/>
              </a:rPr>
              <a:t>to answer his prayers. But </a:t>
            </a:r>
            <a:r>
              <a:rPr lang="en-US" dirty="0" smtClean="0">
                <a:latin typeface="Times New Roman" panose="02020603050405020304" pitchFamily="18" charset="0"/>
                <a:cs typeface="Times New Roman" panose="02020603050405020304" pitchFamily="18" charset="0"/>
              </a:rPr>
              <a:t>Jesus seemed </a:t>
            </a:r>
            <a:r>
              <a:rPr lang="en-US" dirty="0">
                <a:latin typeface="Times New Roman" panose="02020603050405020304" pitchFamily="18" charset="0"/>
                <a:cs typeface="Times New Roman" panose="02020603050405020304" pitchFamily="18" charset="0"/>
              </a:rPr>
              <a:t>so silent. At times, Chhaina felt upset</a:t>
            </a:r>
            <a:r>
              <a:rPr lang="en-US" dirty="0" smtClean="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rPr>
              <a:t>he prayed, “I’m doing so much for You</a:t>
            </a:r>
            <a:r>
              <a:rPr lang="en-US" dirty="0" smtClean="0">
                <a:latin typeface="Times New Roman" panose="02020603050405020304" pitchFamily="18" charset="0"/>
                <a:cs typeface="Times New Roman" panose="02020603050405020304" pitchFamily="18" charset="0"/>
              </a:rPr>
              <a:t>. Why </a:t>
            </a:r>
            <a:r>
              <a:rPr lang="en-US" dirty="0">
                <a:latin typeface="Times New Roman" panose="02020603050405020304" pitchFamily="18" charset="0"/>
                <a:cs typeface="Times New Roman" panose="02020603050405020304" pitchFamily="18" charset="0"/>
              </a:rPr>
              <a:t>aren’t You doing anything for me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After five years, Chhaina’s </a:t>
            </a:r>
            <a:r>
              <a:rPr lang="en-US" dirty="0" smtClean="0">
                <a:latin typeface="Times New Roman" panose="02020603050405020304" pitchFamily="18" charset="0"/>
                <a:cs typeface="Times New Roman" panose="02020603050405020304" pitchFamily="18" charset="0"/>
              </a:rPr>
              <a:t>parents returned </a:t>
            </a:r>
            <a:r>
              <a:rPr lang="en-US" dirty="0">
                <a:latin typeface="Times New Roman" panose="02020603050405020304" pitchFamily="18" charset="0"/>
                <a:cs typeface="Times New Roman" panose="02020603050405020304" pitchFamily="18" charset="0"/>
              </a:rPr>
              <a:t>to Cambodia. They had no </a:t>
            </a:r>
            <a:r>
              <a:rPr lang="en-US" dirty="0" smtClean="0">
                <a:latin typeface="Times New Roman" panose="02020603050405020304" pitchFamily="18" charset="0"/>
                <a:cs typeface="Times New Roman" panose="02020603050405020304" pitchFamily="18" charset="0"/>
              </a:rPr>
              <a:t>choice. The </a:t>
            </a:r>
            <a:r>
              <a:rPr lang="en-US" dirty="0">
                <a:latin typeface="Times New Roman" panose="02020603050405020304" pitchFamily="18" charset="0"/>
                <a:cs typeface="Times New Roman" panose="02020603050405020304" pitchFamily="18" charset="0"/>
              </a:rPr>
              <a:t>authorities in Thailand didn’t </a:t>
            </a:r>
            <a:r>
              <a:rPr lang="en-US" dirty="0" smtClean="0">
                <a:latin typeface="Times New Roman" panose="02020603050405020304" pitchFamily="18" charset="0"/>
                <a:cs typeface="Times New Roman" panose="02020603050405020304" pitchFamily="18" charset="0"/>
              </a:rPr>
              <a:t>renew their </a:t>
            </a:r>
            <a:r>
              <a:rPr lang="en-US" dirty="0">
                <a:latin typeface="Times New Roman" panose="02020603050405020304" pitchFamily="18" charset="0"/>
                <a:cs typeface="Times New Roman" panose="02020603050405020304" pitchFamily="18" charset="0"/>
              </a:rPr>
              <a:t>work visas. With no land or home</a:t>
            </a:r>
            <a:r>
              <a:rPr lang="en-US" dirty="0" smtClean="0">
                <a:latin typeface="Times New Roman" panose="02020603050405020304" pitchFamily="18" charset="0"/>
                <a:cs typeface="Times New Roman" panose="02020603050405020304" pitchFamily="18" charset="0"/>
              </a:rPr>
              <a:t>, they </a:t>
            </a:r>
            <a:r>
              <a:rPr lang="en-US" dirty="0">
                <a:latin typeface="Times New Roman" panose="02020603050405020304" pitchFamily="18" charset="0"/>
                <a:cs typeface="Times New Roman" panose="02020603050405020304" pitchFamily="18" charset="0"/>
              </a:rPr>
              <a:t>accepted an invitation from </a:t>
            </a:r>
            <a:r>
              <a:rPr lang="en-US" dirty="0" smtClean="0">
                <a:latin typeface="Times New Roman" panose="02020603050405020304" pitchFamily="18" charset="0"/>
                <a:cs typeface="Times New Roman" panose="02020603050405020304" pitchFamily="18" charset="0"/>
              </a:rPr>
              <a:t>Chhaina to </a:t>
            </a:r>
            <a:r>
              <a:rPr lang="en-US" dirty="0">
                <a:latin typeface="Times New Roman" panose="02020603050405020304" pitchFamily="18" charset="0"/>
                <a:cs typeface="Times New Roman" panose="02020603050405020304" pitchFamily="18" charset="0"/>
              </a:rPr>
              <a:t>stay with him in his rented home.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no longer mattered if he was unlucky. They had nowhere else to go</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On Sabbath, Chhaina invited his parents to church. “You don’t have any money, but we will find food for all of </a:t>
            </a:r>
            <a:r>
              <a:rPr lang="en-US" dirty="0" smtClean="0">
                <a:latin typeface="Times New Roman" panose="02020603050405020304" pitchFamily="18" charset="0"/>
                <a:cs typeface="Times New Roman" panose="02020603050405020304" pitchFamily="18" charset="0"/>
              </a:rPr>
              <a:t>us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61993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99138"/>
            <a:ext cx="11468100" cy="6186309"/>
          </a:xfrm>
          <a:prstGeom prst="rect">
            <a:avLst/>
          </a:prstGeom>
        </p:spPr>
        <p:txBody>
          <a:bodyPr wrap="square">
            <a:spAutoFit/>
          </a:bodyPr>
          <a:lstStyle/>
          <a:p>
            <a:pPr indent="361950"/>
            <a:r>
              <a:rPr lang="en-US" dirty="0"/>
              <a:t>Shortly after James moved into his </a:t>
            </a:r>
            <a:r>
              <a:rPr lang="en-US" dirty="0" smtClean="0"/>
              <a:t>rented house</a:t>
            </a:r>
            <a:r>
              <a:rPr lang="en-US" dirty="0"/>
              <a:t>, a next-door couple informed him that it was haunted</a:t>
            </a:r>
            <a:r>
              <a:rPr lang="en-US" dirty="0" smtClean="0"/>
              <a:t>.</a:t>
            </a:r>
          </a:p>
          <a:p>
            <a:pPr indent="361950"/>
            <a:endParaRPr lang="en-US" dirty="0"/>
          </a:p>
          <a:p>
            <a:pPr indent="361950"/>
            <a:r>
              <a:rPr lang="en-US" dirty="0"/>
              <a:t>“There are spirits living in your house,” said the husband</a:t>
            </a:r>
            <a:r>
              <a:rPr lang="en-US" dirty="0" smtClean="0"/>
              <a:t>.</a:t>
            </a:r>
          </a:p>
          <a:p>
            <a:pPr indent="361950"/>
            <a:endParaRPr lang="en-US" dirty="0"/>
          </a:p>
          <a:p>
            <a:pPr indent="361950"/>
            <a:r>
              <a:rPr lang="en-US" dirty="0"/>
              <a:t>“We have heard them many times at night, and we can’t sleep,” added the wife</a:t>
            </a:r>
            <a:r>
              <a:rPr lang="en-US" dirty="0" smtClean="0"/>
              <a:t>.</a:t>
            </a:r>
          </a:p>
          <a:p>
            <a:pPr indent="361950"/>
            <a:endParaRPr lang="en-US" dirty="0"/>
          </a:p>
          <a:p>
            <a:pPr indent="361950"/>
            <a:r>
              <a:rPr lang="en-US" dirty="0"/>
              <a:t>The couple spoke about hearing unusual voices, mysterious footsteps, and strange objects being dropped on the floor at night</a:t>
            </a:r>
            <a:r>
              <a:rPr lang="en-US" dirty="0" smtClean="0"/>
              <a:t>.</a:t>
            </a:r>
          </a:p>
          <a:p>
            <a:pPr indent="361950"/>
            <a:endParaRPr lang="en-US" dirty="0"/>
          </a:p>
          <a:p>
            <a:pPr indent="361950"/>
            <a:r>
              <a:rPr lang="en-US" dirty="0"/>
              <a:t>James felt funny when he heard the reports about spirits. </a:t>
            </a:r>
            <a:r>
              <a:rPr lang="en-US" dirty="0" smtClean="0"/>
              <a:t>No-one </a:t>
            </a:r>
            <a:r>
              <a:rPr lang="en-US" dirty="0"/>
              <a:t>had lived in the house for quite some time, but he wasn’t worried. He was a student missionary and didn’t fear haunted houses or restless spirits. He had read in the Bible that the dead are sleeping in the ground until Jesus wakes them up, and he was sure God would protect him from any unexplainable noises</a:t>
            </a:r>
            <a:r>
              <a:rPr lang="en-US" dirty="0" smtClean="0"/>
              <a:t>.</a:t>
            </a:r>
          </a:p>
          <a:p>
            <a:pPr indent="361950"/>
            <a:endParaRPr lang="en-US" dirty="0"/>
          </a:p>
          <a:p>
            <a:pPr indent="361950"/>
            <a:r>
              <a:rPr lang="en-US" dirty="0"/>
              <a:t>James thanked the couple for coming over</a:t>
            </a:r>
            <a:r>
              <a:rPr lang="en-US" dirty="0" smtClean="0"/>
              <a:t>.</a:t>
            </a:r>
          </a:p>
          <a:p>
            <a:pPr indent="361950"/>
            <a:endParaRPr lang="en-US" dirty="0"/>
          </a:p>
          <a:p>
            <a:pPr indent="361950"/>
            <a:r>
              <a:rPr lang="en-US" dirty="0"/>
              <a:t>“I haven’t experienced anything like that,” he said</a:t>
            </a:r>
            <a:r>
              <a:rPr lang="en-US" dirty="0" smtClean="0"/>
              <a:t>.</a:t>
            </a:r>
          </a:p>
          <a:p>
            <a:pPr indent="361950"/>
            <a:endParaRPr lang="en-US" dirty="0"/>
          </a:p>
          <a:p>
            <a:pPr indent="361950"/>
            <a:r>
              <a:rPr lang="en-US" dirty="0"/>
              <a:t>James and a fellow student missionary had moved into the small wooden house for </a:t>
            </a:r>
            <a:r>
              <a:rPr lang="en-US" dirty="0" smtClean="0"/>
              <a:t>their one </a:t>
            </a:r>
            <a:r>
              <a:rPr lang="en-US" dirty="0"/>
              <a:t>year of service on a remote island in the Philippines. The house was painted light gray, and it had a green roof. James slept in the bedroom, and the other missionary slept in the living room. The kitchen and bathroom were outside. </a:t>
            </a:r>
            <a:r>
              <a:rPr lang="en-US" dirty="0" smtClean="0"/>
              <a:t>No-one </a:t>
            </a:r>
            <a:r>
              <a:rPr lang="en-US" dirty="0"/>
              <a:t>in the community, </a:t>
            </a:r>
            <a:r>
              <a:rPr lang="en-US" dirty="0" smtClean="0"/>
              <a:t>including</a:t>
            </a:r>
            <a:r>
              <a:rPr lang="en-US" dirty="0"/>
              <a:t/>
            </a:r>
            <a:br>
              <a:rPr lang="en-US" dirty="0"/>
            </a:br>
            <a:endParaRPr lang="en-AU" dirty="0"/>
          </a:p>
        </p:txBody>
      </p:sp>
    </p:spTree>
    <p:extLst>
      <p:ext uri="{BB962C8B-B14F-4D97-AF65-F5344CB8AC3E}">
        <p14:creationId xmlns:p14="http://schemas.microsoft.com/office/powerpoint/2010/main" val="16037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49052"/>
            <a:ext cx="11468100" cy="6186309"/>
          </a:xfrm>
          <a:prstGeom prst="rect">
            <a:avLst/>
          </a:prstGeom>
        </p:spPr>
        <p:txBody>
          <a:bodyPr wrap="square">
            <a:spAutoFit/>
          </a:bodyPr>
          <a:lstStyle/>
          <a:p>
            <a:r>
              <a:rPr lang="en-US" dirty="0"/>
              <a:t>James and his friend, had electricity or running water. To charge their cell phones, they paid 10 pesos (about 17 U.S. cents) to hook them up to a generator at night. The town’s mayor lived on the same street.</a:t>
            </a:r>
          </a:p>
          <a:p>
            <a:pPr indent="361950"/>
            <a:endParaRPr lang="en-US" dirty="0"/>
          </a:p>
          <a:p>
            <a:pPr indent="361950"/>
            <a:r>
              <a:rPr lang="en-US" dirty="0"/>
              <a:t>The island was mostly populated by </a:t>
            </a:r>
            <a:r>
              <a:rPr lang="en-US" dirty="0" smtClean="0"/>
              <a:t>non-Christians</a:t>
            </a:r>
            <a:r>
              <a:rPr lang="en-US" dirty="0"/>
              <a:t>. But Christians lived on the island as well, and James’ mission assignment was to reach out to former Adventists. He was to meet them and to seek to renew their faith.</a:t>
            </a:r>
          </a:p>
          <a:p>
            <a:pPr indent="361950"/>
            <a:endParaRPr lang="en-US" dirty="0"/>
          </a:p>
          <a:p>
            <a:pPr indent="361950"/>
            <a:r>
              <a:rPr lang="en-US" dirty="0"/>
              <a:t>The next-door couple who spoke about spooky spirits belonged to another Christian denomination. Even though they weren’t Adventist and therefore part of the assignment, James and his friend tried to reach out to them by offering Bible studies.</a:t>
            </a:r>
          </a:p>
          <a:p>
            <a:pPr indent="361950"/>
            <a:endParaRPr lang="en-US" dirty="0"/>
          </a:p>
          <a:p>
            <a:pPr indent="361950"/>
            <a:r>
              <a:rPr lang="en-US" dirty="0"/>
              <a:t>But the couple refused. They wouldn’t even accept a religious booklet.</a:t>
            </a:r>
          </a:p>
          <a:p>
            <a:pPr indent="361950"/>
            <a:endParaRPr lang="en-US" dirty="0"/>
          </a:p>
          <a:p>
            <a:pPr indent="361950"/>
            <a:r>
              <a:rPr lang="en-US" dirty="0"/>
              <a:t>So, James and his friend decided to share their daily devotions with the neighbors. They reasoned that if the walls of their house were so thin that the neighbors could hear strange noises at night, then the neighbors surely could hear their morning and evening devotions. The neighbors’ house also had thin walls, so the two missionaries could hear when the couple </a:t>
            </a:r>
            <a:r>
              <a:rPr lang="en-US" dirty="0" smtClean="0"/>
              <a:t>were awake</a:t>
            </a:r>
            <a:r>
              <a:rPr lang="en-US" dirty="0"/>
              <a:t>. They timed their devotions accordingly. When they sang, they sang with all their hearts. When they read the Bible, they spoke loudly enough to be heard by a crowd</a:t>
            </a:r>
            <a:r>
              <a:rPr lang="en-US" dirty="0" smtClean="0"/>
              <a:t>.</a:t>
            </a:r>
          </a:p>
          <a:p>
            <a:pPr indent="361950"/>
            <a:endParaRPr lang="en-US" dirty="0"/>
          </a:p>
          <a:p>
            <a:pPr indent="361950"/>
            <a:r>
              <a:rPr lang="en-US" dirty="0"/>
              <a:t>James prayed for the couple’s salvation</a:t>
            </a:r>
            <a:r>
              <a:rPr lang="en-US" dirty="0" smtClean="0"/>
              <a:t>.</a:t>
            </a:r>
          </a:p>
          <a:p>
            <a:pPr indent="361950"/>
            <a:endParaRPr lang="en-US" dirty="0"/>
          </a:p>
          <a:p>
            <a:pPr indent="361950"/>
            <a:r>
              <a:rPr lang="en-US" dirty="0"/>
              <a:t>As the months passed, James didn’t </a:t>
            </a:r>
            <a:r>
              <a:rPr lang="en-US" dirty="0" smtClean="0"/>
              <a:t>notice anything </a:t>
            </a:r>
            <a:r>
              <a:rPr lang="en-US" dirty="0"/>
              <a:t>unusual about his rented house. </a:t>
            </a:r>
            <a:r>
              <a:rPr lang="en-US" dirty="0" smtClean="0"/>
              <a:t>He didn’t </a:t>
            </a:r>
            <a:r>
              <a:rPr lang="en-US" dirty="0"/>
              <a:t>sense any strange presence when </a:t>
            </a:r>
            <a:r>
              <a:rPr lang="en-US" dirty="0" smtClean="0"/>
              <a:t>he was </a:t>
            </a:r>
            <a:r>
              <a:rPr lang="en-US" dirty="0"/>
              <a:t>alone. He didn’t hear any strange noises</a:t>
            </a:r>
            <a:r>
              <a:rPr lang="en-US" dirty="0" smtClean="0"/>
              <a:t>. The </a:t>
            </a:r>
            <a:r>
              <a:rPr lang="en-US" dirty="0"/>
              <a:t>only sounds at night came from crickets</a:t>
            </a:r>
            <a:r>
              <a:rPr lang="en-US" dirty="0" smtClean="0"/>
              <a:t>, frogs</a:t>
            </a:r>
            <a:r>
              <a:rPr lang="en-US" dirty="0"/>
              <a:t>, </a:t>
            </a:r>
            <a:r>
              <a:rPr lang="en-US" dirty="0" smtClean="0"/>
              <a:t>and</a:t>
            </a:r>
            <a:endParaRPr lang="en-US" dirty="0"/>
          </a:p>
        </p:txBody>
      </p:sp>
    </p:spTree>
    <p:extLst>
      <p:ext uri="{BB962C8B-B14F-4D97-AF65-F5344CB8AC3E}">
        <p14:creationId xmlns:p14="http://schemas.microsoft.com/office/powerpoint/2010/main" val="816295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77654"/>
            <a:ext cx="11595100" cy="6186309"/>
          </a:xfrm>
          <a:prstGeom prst="rect">
            <a:avLst/>
          </a:prstGeom>
        </p:spPr>
        <p:txBody>
          <a:bodyPr wrap="square">
            <a:spAutoFit/>
          </a:bodyPr>
          <a:lstStyle/>
          <a:p>
            <a:pPr indent="361950"/>
            <a:r>
              <a:rPr lang="en-US" dirty="0"/>
              <a:t>other nocturnal creatures of God.</a:t>
            </a:r>
          </a:p>
          <a:p>
            <a:pPr indent="361950"/>
            <a:endParaRPr lang="en-US" dirty="0"/>
          </a:p>
          <a:p>
            <a:pPr indent="361950"/>
            <a:r>
              <a:rPr lang="en-US" dirty="0"/>
              <a:t>James and his friend spent the year praying with and encouraging former Adventists. They rejoiced to see the small community grow in its faith.</a:t>
            </a:r>
          </a:p>
          <a:p>
            <a:pPr indent="361950"/>
            <a:endParaRPr lang="en-US" dirty="0"/>
          </a:p>
          <a:p>
            <a:pPr indent="361950"/>
            <a:r>
              <a:rPr lang="en-US" dirty="0"/>
              <a:t>Baptisms were not part of the mission assignment but, as James and his friend wrapped up their stay, two young people asked to be baptized. James was stunned. Both young people came from non-Adventist homes, and he thanked God for touching their hearts.</a:t>
            </a:r>
          </a:p>
          <a:p>
            <a:pPr indent="361950"/>
            <a:endParaRPr lang="en-US" dirty="0"/>
          </a:p>
          <a:p>
            <a:pPr indent="361950"/>
            <a:r>
              <a:rPr lang="en-US" dirty="0"/>
              <a:t>As for the next-door couple, James couldn’t tell if the loud singing and Bible discussions had had any impact. But as he prepared to leave, the couple begged him to stay.</a:t>
            </a:r>
          </a:p>
          <a:p>
            <a:pPr indent="361950"/>
            <a:endParaRPr lang="en-US" dirty="0"/>
          </a:p>
          <a:p>
            <a:pPr indent="361950"/>
            <a:r>
              <a:rPr lang="en-US" dirty="0"/>
              <a:t>“We have been able to sleep peacefully at night after you guys moved in,” the husband said.</a:t>
            </a:r>
          </a:p>
          <a:p>
            <a:pPr indent="361950"/>
            <a:endParaRPr lang="en-US" dirty="0"/>
          </a:p>
          <a:p>
            <a:pPr indent="361950"/>
            <a:r>
              <a:rPr lang="en-US" dirty="0"/>
              <a:t>“Please stay,” the wife said.</a:t>
            </a:r>
          </a:p>
          <a:p>
            <a:pPr indent="361950"/>
            <a:endParaRPr lang="en-US" dirty="0"/>
          </a:p>
          <a:p>
            <a:pPr indent="361950"/>
            <a:r>
              <a:rPr lang="en-US" dirty="0"/>
              <a:t>At that moment, James realized that God really was working on their hearts.</a:t>
            </a:r>
          </a:p>
          <a:p>
            <a:pPr indent="361950"/>
            <a:endParaRPr lang="en-US" dirty="0"/>
          </a:p>
          <a:p>
            <a:pPr indent="361950"/>
            <a:r>
              <a:rPr lang="en-US" dirty="0"/>
              <a:t>Pray for the precious people of the Philippines, and especially unreached people groups in remote areas. Pray also for the missionaries who are trying to reach them with life-saving truth. James went to the island as part of the 1000 Missionary Movement, an organization that is part of the Southern Asia-Pacific Division, the recipient of this quarter’s Thirteenth Sabbath Offering. The 1000 Missionary Movement seeks to train and send 1,000 missionaries across the division every year. </a:t>
            </a:r>
            <a:endParaRPr lang="en-US" dirty="0"/>
          </a:p>
        </p:txBody>
      </p:sp>
    </p:spTree>
    <p:extLst>
      <p:ext uri="{BB962C8B-B14F-4D97-AF65-F5344CB8AC3E}">
        <p14:creationId xmlns:p14="http://schemas.microsoft.com/office/powerpoint/2010/main" val="3724109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284351"/>
            <a:ext cx="11595100" cy="1477328"/>
          </a:xfrm>
          <a:prstGeom prst="rect">
            <a:avLst/>
          </a:prstGeom>
        </p:spPr>
        <p:txBody>
          <a:bodyPr wrap="square">
            <a:spAutoFit/>
          </a:bodyPr>
          <a:lstStyle/>
          <a:p>
            <a:pPr indent="361950"/>
            <a:r>
              <a:rPr lang="en-US" dirty="0"/>
              <a:t>The 1000 Missionary Movement center where James was trained to be a missionary was constructed near the Philippine capital, Manila, with the assistance of a Thirteenth Sabbath Offering in 1996. Thank you for planning a generous Thirteenth Sabbath Offering for the Southern Asia-Pacific Division on June 28. </a:t>
            </a:r>
          </a:p>
          <a:p>
            <a:endParaRPr lang="en-US" dirty="0"/>
          </a:p>
          <a:p>
            <a:pPr algn="r"/>
            <a:r>
              <a:rPr lang="en-US" dirty="0"/>
              <a:t>By Andrew McChesney </a:t>
            </a:r>
            <a:endParaRPr lang="en-US" dirty="0"/>
          </a:p>
        </p:txBody>
      </p:sp>
    </p:spTree>
    <p:extLst>
      <p:ext uri="{BB962C8B-B14F-4D97-AF65-F5344CB8AC3E}">
        <p14:creationId xmlns:p14="http://schemas.microsoft.com/office/powerpoint/2010/main" val="4076008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00088"/>
            <a:ext cx="5243512" cy="56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43862" y="5884144"/>
            <a:ext cx="1157689" cy="461665"/>
          </a:xfrm>
          <a:prstGeom prst="rect">
            <a:avLst/>
          </a:prstGeom>
          <a:noFill/>
        </p:spPr>
        <p:txBody>
          <a:bodyPr wrap="none" lIns="91440" tIns="45720" rIns="91440" bIns="45720">
            <a:spAutoFit/>
          </a:bodyPr>
          <a:lstStyle/>
          <a:p>
            <a:pPr algn="ct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Febiola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May 31</a:t>
            </a:r>
            <a:endParaRPr lang="en-AU" b="1"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So Many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Rules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098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1044"/>
            <a:ext cx="11544300" cy="6186309"/>
          </a:xfrm>
          <a:prstGeom prst="rect">
            <a:avLst/>
          </a:prstGeom>
        </p:spPr>
        <p:txBody>
          <a:bodyPr wrap="square">
            <a:spAutoFit/>
          </a:bodyPr>
          <a:lstStyle/>
          <a:p>
            <a:pPr indent="361950"/>
            <a:r>
              <a:rPr lang="en-US" dirty="0"/>
              <a:t>Tragedy struck </a:t>
            </a:r>
            <a:r>
              <a:rPr lang="en-US" dirty="0" err="1"/>
              <a:t>Febiola’s</a:t>
            </a:r>
            <a:r>
              <a:rPr lang="en-US" dirty="0"/>
              <a:t> </a:t>
            </a:r>
            <a:r>
              <a:rPr lang="en-US" dirty="0" smtClean="0"/>
              <a:t>[</a:t>
            </a:r>
            <a:r>
              <a:rPr lang="en-AU" dirty="0" err="1" smtClean="0"/>
              <a:t>feb</a:t>
            </a:r>
            <a:r>
              <a:rPr lang="en-AU" dirty="0" smtClean="0"/>
              <a:t>-</a:t>
            </a:r>
            <a:r>
              <a:rPr lang="en-AU" dirty="0" err="1" smtClean="0"/>
              <a:t>i</a:t>
            </a:r>
            <a:r>
              <a:rPr lang="en-AU" dirty="0" smtClean="0"/>
              <a:t>-OLA</a:t>
            </a:r>
            <a:r>
              <a:rPr lang="en-US" dirty="0" smtClean="0"/>
              <a:t>] life </a:t>
            </a:r>
            <a:r>
              <a:rPr lang="en-US" dirty="0"/>
              <a:t>before she was born in Indonesia</a:t>
            </a:r>
            <a:r>
              <a:rPr lang="en-US" dirty="0" smtClean="0"/>
              <a:t>.</a:t>
            </a:r>
          </a:p>
          <a:p>
            <a:pPr indent="361950"/>
            <a:endParaRPr lang="en-US" dirty="0"/>
          </a:p>
          <a:p>
            <a:pPr indent="361950"/>
            <a:r>
              <a:rPr lang="en-US" dirty="0"/>
              <a:t>Mom was three months pregnant with her when Dad died</a:t>
            </a:r>
            <a:r>
              <a:rPr lang="en-US" dirty="0" smtClean="0"/>
              <a:t>.</a:t>
            </a:r>
          </a:p>
          <a:p>
            <a:pPr indent="361950"/>
            <a:endParaRPr lang="en-US" dirty="0"/>
          </a:p>
          <a:p>
            <a:pPr indent="361950"/>
            <a:r>
              <a:rPr lang="en-US" dirty="0"/>
              <a:t>Then Mom died when she was 18</a:t>
            </a:r>
            <a:r>
              <a:rPr lang="en-US" dirty="0" smtClean="0"/>
              <a:t>.</a:t>
            </a:r>
          </a:p>
          <a:p>
            <a:pPr indent="361950"/>
            <a:endParaRPr lang="en-US" dirty="0"/>
          </a:p>
          <a:p>
            <a:pPr indent="361950"/>
            <a:r>
              <a:rPr lang="en-US" dirty="0"/>
              <a:t>Two years later, Grandmother died. Grandmother’s death hurt the most. </a:t>
            </a:r>
            <a:r>
              <a:rPr lang="en-US" dirty="0" err="1"/>
              <a:t>Febiola</a:t>
            </a:r>
            <a:r>
              <a:rPr lang="en-US" dirty="0"/>
              <a:t> had lived with her grandmother for most of her life, and she couldn’t imagine living without her</a:t>
            </a:r>
            <a:r>
              <a:rPr lang="en-US" dirty="0" smtClean="0"/>
              <a:t>.</a:t>
            </a:r>
          </a:p>
          <a:p>
            <a:pPr indent="361950"/>
            <a:endParaRPr lang="en-US" dirty="0"/>
          </a:p>
          <a:p>
            <a:pPr indent="361950"/>
            <a:r>
              <a:rPr lang="en-US" dirty="0" err="1"/>
              <a:t>Febiola</a:t>
            </a:r>
            <a:r>
              <a:rPr lang="en-US" dirty="0"/>
              <a:t> was studying to become a nurse when her grandmother died. She was living in a dormitory at Klabat University. Her older sister had recommended the Seventh-day Adventist university</a:t>
            </a:r>
            <a:r>
              <a:rPr lang="en-US" dirty="0" smtClean="0"/>
              <a:t>.</a:t>
            </a:r>
          </a:p>
          <a:p>
            <a:pPr indent="361950"/>
            <a:endParaRPr lang="en-US" dirty="0"/>
          </a:p>
          <a:p>
            <a:pPr indent="361950"/>
            <a:r>
              <a:rPr lang="en-US" dirty="0"/>
              <a:t>“You can stay in the dorm,” her sister had said. “There are rules in the dorm, and rules are good</a:t>
            </a:r>
            <a:r>
              <a:rPr lang="en-US" dirty="0" smtClean="0"/>
              <a:t>.”</a:t>
            </a:r>
          </a:p>
          <a:p>
            <a:pPr indent="361950"/>
            <a:endParaRPr lang="en-US" dirty="0"/>
          </a:p>
          <a:p>
            <a:pPr indent="361950"/>
            <a:r>
              <a:rPr lang="en-US" dirty="0" err="1"/>
              <a:t>Febiola</a:t>
            </a:r>
            <a:r>
              <a:rPr lang="en-US" dirty="0"/>
              <a:t> wasn’t so sure that the rules were good. The university seemed to have so many rules. It was almost overwhelming compared to her old life with her grandmother. </a:t>
            </a:r>
            <a:r>
              <a:rPr lang="en-US" dirty="0" err="1"/>
              <a:t>Febiola</a:t>
            </a:r>
            <a:r>
              <a:rPr lang="en-US" dirty="0"/>
              <a:t> felt so oppressed</a:t>
            </a:r>
            <a:r>
              <a:rPr lang="en-US" dirty="0" smtClean="0"/>
              <a:t>!</a:t>
            </a:r>
          </a:p>
          <a:p>
            <a:pPr indent="361950"/>
            <a:endParaRPr lang="en-US" dirty="0"/>
          </a:p>
          <a:p>
            <a:pPr indent="361950"/>
            <a:r>
              <a:rPr lang="en-US" dirty="0"/>
              <a:t>One rule stated that dorm students had to attend dormitory worship in the morning and evening. Another rule stated that students had to go to worship services </a:t>
            </a:r>
            <a:r>
              <a:rPr lang="en-US" dirty="0" smtClean="0"/>
              <a:t>every Sabbath </a:t>
            </a:r>
            <a:r>
              <a:rPr lang="en-US" dirty="0"/>
              <a:t>at the university church</a:t>
            </a:r>
            <a:r>
              <a:rPr lang="en-US" dirty="0" smtClean="0"/>
              <a:t>.</a:t>
            </a:r>
          </a:p>
          <a:p>
            <a:pPr indent="361950"/>
            <a:endParaRPr lang="en-US" dirty="0"/>
          </a:p>
          <a:p>
            <a:pPr indent="361950"/>
            <a:r>
              <a:rPr lang="en-US" dirty="0" err="1"/>
              <a:t>Febiola</a:t>
            </a:r>
            <a:r>
              <a:rPr lang="en-US" dirty="0"/>
              <a:t> had no interest in God or the Bible, and she complained to her sister about the rules</a:t>
            </a:r>
            <a:r>
              <a:rPr lang="en-US" dirty="0" smtClean="0"/>
              <a:t>.</a:t>
            </a:r>
          </a:p>
          <a:p>
            <a:pPr indent="361950"/>
            <a:endParaRPr lang="en-US" dirty="0"/>
          </a:p>
        </p:txBody>
      </p:sp>
    </p:spTree>
    <p:extLst>
      <p:ext uri="{BB962C8B-B14F-4D97-AF65-F5344CB8AC3E}">
        <p14:creationId xmlns:p14="http://schemas.microsoft.com/office/powerpoint/2010/main" val="223583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0349"/>
            <a:ext cx="11557000" cy="6186309"/>
          </a:xfrm>
          <a:prstGeom prst="rect">
            <a:avLst/>
          </a:prstGeom>
          <a:noFill/>
        </p:spPr>
        <p:txBody>
          <a:bodyPr wrap="square">
            <a:spAutoFit/>
          </a:bodyPr>
          <a:lstStyle/>
          <a:p>
            <a:pPr indent="361950"/>
            <a:r>
              <a:rPr lang="en-US" dirty="0"/>
              <a:t>“Just continue,” her sister replied. “You won’t regret it. Rules are good.”</a:t>
            </a:r>
          </a:p>
          <a:p>
            <a:pPr indent="361950"/>
            <a:endParaRPr lang="en-US" dirty="0"/>
          </a:p>
          <a:p>
            <a:pPr indent="361950"/>
            <a:r>
              <a:rPr lang="en-US" dirty="0" err="1"/>
              <a:t>Febiola</a:t>
            </a:r>
            <a:r>
              <a:rPr lang="en-US" dirty="0"/>
              <a:t> still wasn’t so sure that the rules were good. But she decided to give the university a chance.</a:t>
            </a:r>
          </a:p>
          <a:p>
            <a:pPr indent="361950"/>
            <a:endParaRPr lang="en-US" dirty="0"/>
          </a:p>
          <a:p>
            <a:pPr indent="361950"/>
            <a:r>
              <a:rPr lang="en-US" dirty="0" err="1"/>
              <a:t>Febiola</a:t>
            </a:r>
            <a:r>
              <a:rPr lang="en-US" dirty="0"/>
              <a:t> shared a dorm room with three Adventist roommates, and they invited her to join them in praying and worshiping together in their room. They invited her to welcome the Sabbath together on Friday evenings.</a:t>
            </a:r>
          </a:p>
          <a:p>
            <a:pPr indent="361950"/>
            <a:endParaRPr lang="en-US" dirty="0"/>
          </a:p>
          <a:p>
            <a:pPr indent="361950"/>
            <a:r>
              <a:rPr lang="en-US" dirty="0" err="1"/>
              <a:t>Febiola</a:t>
            </a:r>
            <a:r>
              <a:rPr lang="en-US" dirty="0"/>
              <a:t> wasn’t thrilled about mandatory attendance at evening and morning worships in the dorm and Sabbath services in the church. She couldn’t understand why her roommates not only enjoyed the worship gatherings but also wanted to extend them in their dorm room.</a:t>
            </a:r>
          </a:p>
          <a:p>
            <a:pPr indent="361950"/>
            <a:endParaRPr lang="en-US" dirty="0"/>
          </a:p>
          <a:p>
            <a:pPr indent="361950"/>
            <a:r>
              <a:rPr lang="en-US" dirty="0"/>
              <a:t>Curiosity rose in her heart.</a:t>
            </a:r>
          </a:p>
          <a:p>
            <a:pPr indent="361950"/>
            <a:endParaRPr lang="en-US" dirty="0"/>
          </a:p>
          <a:p>
            <a:pPr indent="361950"/>
            <a:r>
              <a:rPr lang="en-US" dirty="0"/>
              <a:t>“Why should we worship on Sabbath?” she asked her roommates.</a:t>
            </a:r>
          </a:p>
          <a:p>
            <a:pPr indent="361950"/>
            <a:endParaRPr lang="en-US" dirty="0"/>
          </a:p>
          <a:p>
            <a:pPr indent="361950"/>
            <a:r>
              <a:rPr lang="en-US" dirty="0"/>
              <a:t>“If you would like to know more about worshiping on the Sabbath, we could </a:t>
            </a:r>
            <a:r>
              <a:rPr lang="en-US" dirty="0"/>
              <a:t>ask the pastor to teach you more,” a roommate replied</a:t>
            </a:r>
            <a:r>
              <a:rPr lang="en-US" dirty="0" smtClean="0"/>
              <a:t>.</a:t>
            </a:r>
          </a:p>
          <a:p>
            <a:pPr indent="361950"/>
            <a:endParaRPr lang="en-US" dirty="0"/>
          </a:p>
          <a:p>
            <a:pPr indent="361950"/>
            <a:r>
              <a:rPr lang="en-US" dirty="0" err="1"/>
              <a:t>Febiola</a:t>
            </a:r>
            <a:r>
              <a:rPr lang="en-US" dirty="0"/>
              <a:t> said she didn’t feel ready to discuss the Bible with the pastor</a:t>
            </a:r>
            <a:r>
              <a:rPr lang="en-US" dirty="0" smtClean="0"/>
              <a:t>.</a:t>
            </a:r>
          </a:p>
          <a:p>
            <a:pPr indent="361950"/>
            <a:endParaRPr lang="en-US" dirty="0"/>
          </a:p>
          <a:p>
            <a:pPr indent="361950"/>
            <a:r>
              <a:rPr lang="en-US" dirty="0"/>
              <a:t>“That’s fine if you don’t feel comfortable,” the roommate said. “You’re required to take six religion classes at the university. You can learn more about the Sabbath there</a:t>
            </a:r>
            <a:r>
              <a:rPr lang="en-US" dirty="0" smtClean="0"/>
              <a:t>.”</a:t>
            </a:r>
            <a:endParaRPr lang="en-AU" dirty="0"/>
          </a:p>
        </p:txBody>
      </p:sp>
    </p:spTree>
    <p:extLst>
      <p:ext uri="{BB962C8B-B14F-4D97-AF65-F5344CB8AC3E}">
        <p14:creationId xmlns:p14="http://schemas.microsoft.com/office/powerpoint/2010/main" val="1486135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smtClean="0"/>
              <a:t>All </a:t>
            </a:r>
            <a:r>
              <a:rPr lang="en-US" dirty="0"/>
              <a:t>students at Klabat University are required to take six religion classes, and </a:t>
            </a:r>
            <a:r>
              <a:rPr lang="en-US" dirty="0" err="1"/>
              <a:t>Febiola</a:t>
            </a:r>
            <a:r>
              <a:rPr lang="en-US" dirty="0"/>
              <a:t> found answers to her Sabbath question during those classes. When she finished the last class, which was about the book of Revelation, she told the teacher that she wanted Bible studies.</a:t>
            </a:r>
          </a:p>
          <a:p>
            <a:pPr indent="361950"/>
            <a:endParaRPr lang="en-US" dirty="0"/>
          </a:p>
          <a:p>
            <a:pPr indent="361950"/>
            <a:r>
              <a:rPr lang="en-US" dirty="0"/>
              <a:t>The next semester, the Bible studies began in earnest. The dormitory dean, </a:t>
            </a:r>
            <a:r>
              <a:rPr lang="en-US" dirty="0" err="1"/>
              <a:t>Delly</a:t>
            </a:r>
            <a:r>
              <a:rPr lang="en-US" dirty="0"/>
              <a:t>, and her husband studied the Bible with her.</a:t>
            </a:r>
          </a:p>
          <a:p>
            <a:pPr indent="361950"/>
            <a:endParaRPr lang="en-US" dirty="0"/>
          </a:p>
          <a:p>
            <a:pPr indent="361950"/>
            <a:r>
              <a:rPr lang="en-US" dirty="0"/>
              <a:t>In time, </a:t>
            </a:r>
            <a:r>
              <a:rPr lang="en-US" dirty="0" err="1"/>
              <a:t>Febiola</a:t>
            </a:r>
            <a:r>
              <a:rPr lang="en-US" dirty="0"/>
              <a:t> decided to accept Jesus as her personal Savior. She gave her heart to Him and was baptized.</a:t>
            </a:r>
          </a:p>
          <a:p>
            <a:pPr indent="361950"/>
            <a:endParaRPr lang="en-US" dirty="0"/>
          </a:p>
          <a:p>
            <a:pPr indent="361950"/>
            <a:r>
              <a:rPr lang="en-US" dirty="0"/>
              <a:t>In the months since her baptism, a new joy has filled her heart. Despite losing her father, mother, and grandmother, she has gained a new family at the university. The dormitory dean and her husband are like parents, and her roommates are like sisters. In addition, she no longer feels oppressed by the university rules.</a:t>
            </a:r>
          </a:p>
          <a:p>
            <a:pPr indent="361950"/>
            <a:endParaRPr lang="en-US" dirty="0"/>
          </a:p>
          <a:p>
            <a:pPr indent="361950"/>
            <a:r>
              <a:rPr lang="en-US" dirty="0"/>
              <a:t>“Now I think that rules are for my own good,” she said with a smile.</a:t>
            </a:r>
          </a:p>
          <a:p>
            <a:pPr indent="361950"/>
            <a:endParaRPr lang="en-US" dirty="0"/>
          </a:p>
          <a:p>
            <a:pPr indent="361950"/>
            <a:r>
              <a:rPr lang="en-US" dirty="0"/>
              <a:t>The Edelweiss dormitory where </a:t>
            </a:r>
            <a:r>
              <a:rPr lang="en-US" dirty="0" err="1"/>
              <a:t>Febiola</a:t>
            </a:r>
            <a:r>
              <a:rPr lang="en-US" dirty="0"/>
              <a:t> lives at Klabat University near Manado, Indonesia, was built with the help of a Thirteenth Sabbath Offering in 1981. </a:t>
            </a:r>
            <a:r>
              <a:rPr lang="en-US" dirty="0" err="1"/>
              <a:t>Febiola</a:t>
            </a:r>
            <a:r>
              <a:rPr lang="en-US" dirty="0"/>
              <a:t> is among a number of young women whom the dormitory dean and her husband have led to baptism. With God’s blessing, the impact of your Thirteenth Sabbath Offering this quarter will be as long-lasting as the offering that built the dormitory at Klabat University about 44 years ago. Thank you for planning a generous Thirteenth Sabbath Offering on June 28.</a:t>
            </a:r>
          </a:p>
          <a:p>
            <a:endParaRPr lang="en-US" dirty="0"/>
          </a:p>
          <a:p>
            <a:pPr algn="r"/>
            <a:r>
              <a:rPr lang="en-US" dirty="0"/>
              <a:t>By Andrew McChesney </a:t>
            </a:r>
            <a:endParaRPr lang="en-US" dirty="0"/>
          </a:p>
        </p:txBody>
      </p:sp>
    </p:spTree>
    <p:extLst>
      <p:ext uri="{BB962C8B-B14F-4D97-AF65-F5344CB8AC3E}">
        <p14:creationId xmlns:p14="http://schemas.microsoft.com/office/powerpoint/2010/main" val="4125236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03" y="714376"/>
            <a:ext cx="5211747" cy="569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97559" y="5884144"/>
            <a:ext cx="105028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Jhon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June 7</a:t>
            </a:r>
            <a:endParaRPr lang="en-AU" b="1"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Squid or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Dog Meat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697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a:t>Jhon had a busy preaching schedule </a:t>
            </a:r>
            <a:r>
              <a:rPr lang="en-US" dirty="0" smtClean="0"/>
              <a:t>in Indonesia</a:t>
            </a:r>
            <a:r>
              <a:rPr lang="en-US" dirty="0"/>
              <a:t>. A pastor of a Sunday-keeping church in Papua, he had just finished a series of meetings on one island and needed to return home for another series of meetings. He was supposed to fly, but the plane was fully booked. So, he bought a boat ticket for the three-day voyage</a:t>
            </a:r>
            <a:r>
              <a:rPr lang="en-US" dirty="0" smtClean="0"/>
              <a:t>.</a:t>
            </a:r>
          </a:p>
          <a:p>
            <a:pPr indent="361950"/>
            <a:endParaRPr lang="en-US" dirty="0"/>
          </a:p>
          <a:p>
            <a:pPr indent="361950"/>
            <a:r>
              <a:rPr lang="en-US" dirty="0"/>
              <a:t>It was a decision that would change his life</a:t>
            </a:r>
            <a:r>
              <a:rPr lang="en-US" dirty="0" smtClean="0"/>
              <a:t>.</a:t>
            </a:r>
          </a:p>
          <a:p>
            <a:pPr indent="361950"/>
            <a:endParaRPr lang="en-US" dirty="0"/>
          </a:p>
          <a:p>
            <a:pPr indent="361950"/>
            <a:r>
              <a:rPr lang="en-US" dirty="0"/>
              <a:t>Jhon bought the cheapest ticket on the economy deck, a long hall where scores of passengers slept side-by-side on the floor. While awake, passengers passed the time by chatting</a:t>
            </a:r>
            <a:r>
              <a:rPr lang="en-US" dirty="0" smtClean="0"/>
              <a:t>.</a:t>
            </a:r>
          </a:p>
          <a:p>
            <a:pPr indent="361950"/>
            <a:endParaRPr lang="en-US" dirty="0"/>
          </a:p>
          <a:p>
            <a:pPr indent="361950"/>
            <a:r>
              <a:rPr lang="en-US" dirty="0"/>
              <a:t>Jhon chatted with a woman seated nearby. As a kind gesture, Jhon offered her part of one of his meals</a:t>
            </a:r>
            <a:r>
              <a:rPr lang="en-US" dirty="0" smtClean="0"/>
              <a:t>.</a:t>
            </a:r>
          </a:p>
          <a:p>
            <a:pPr indent="361950"/>
            <a:endParaRPr lang="en-US" dirty="0"/>
          </a:p>
          <a:p>
            <a:pPr indent="361950"/>
            <a:r>
              <a:rPr lang="en-US" dirty="0"/>
              <a:t>She shook her head as he held out a plastic container of steamed squid seasoned with a sprinkle of oil</a:t>
            </a:r>
            <a:r>
              <a:rPr lang="en-US" dirty="0" smtClean="0"/>
              <a:t>.</a:t>
            </a:r>
          </a:p>
          <a:p>
            <a:pPr indent="361950"/>
            <a:endParaRPr lang="en-US" dirty="0"/>
          </a:p>
          <a:p>
            <a:pPr indent="361950"/>
            <a:r>
              <a:rPr lang="en-US" dirty="0"/>
              <a:t>“I’m sorry,” she said. “I don’t eat that kind of food</a:t>
            </a:r>
            <a:r>
              <a:rPr lang="en-US" dirty="0" smtClean="0"/>
              <a:t>.”</a:t>
            </a:r>
          </a:p>
          <a:p>
            <a:pPr indent="361950"/>
            <a:endParaRPr lang="en-US" dirty="0"/>
          </a:p>
          <a:p>
            <a:pPr indent="361950"/>
            <a:r>
              <a:rPr lang="en-US" dirty="0"/>
              <a:t>Jhon thought that she didn’t like squid, </a:t>
            </a:r>
            <a:r>
              <a:rPr lang="en-US" dirty="0" smtClean="0"/>
              <a:t>so he </a:t>
            </a:r>
            <a:r>
              <a:rPr lang="en-US" dirty="0"/>
              <a:t>pulled out another container. This one had dog meat that he had bought from a street vendor just before boarding the boat</a:t>
            </a:r>
            <a:r>
              <a:rPr lang="en-US" dirty="0" smtClean="0"/>
              <a:t>.</a:t>
            </a:r>
          </a:p>
          <a:p>
            <a:pPr indent="361950"/>
            <a:endParaRPr lang="en-US" dirty="0"/>
          </a:p>
          <a:p>
            <a:pPr indent="361950"/>
            <a:r>
              <a:rPr lang="en-US" dirty="0"/>
              <a:t>But the woman refused it, too. “I don’t eat that kind of food,” she said. Jhon was surprised</a:t>
            </a:r>
            <a:r>
              <a:rPr lang="en-US" dirty="0" smtClean="0"/>
              <a:t>.</a:t>
            </a:r>
          </a:p>
          <a:p>
            <a:pPr indent="361950"/>
            <a:endParaRPr lang="en-US" dirty="0"/>
          </a:p>
          <a:p>
            <a:pPr indent="361950"/>
            <a:r>
              <a:rPr lang="en-US" dirty="0"/>
              <a:t>“Why don’t you eat these kinds of food?” he asked</a:t>
            </a:r>
            <a:r>
              <a:rPr lang="en-US" dirty="0" smtClean="0"/>
              <a:t>.</a:t>
            </a:r>
          </a:p>
          <a:p>
            <a:pPr indent="361950"/>
            <a:endParaRPr lang="en-US" dirty="0"/>
          </a:p>
        </p:txBody>
      </p:sp>
    </p:spTree>
    <p:extLst>
      <p:ext uri="{BB962C8B-B14F-4D97-AF65-F5344CB8AC3E}">
        <p14:creationId xmlns:p14="http://schemas.microsoft.com/office/powerpoint/2010/main" val="3634686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there,” he said.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church members warmly welcomed his parents, and his parents enjoyed the fellowship meal. The next Sabbath, they returned for more food and fellowship, and their hearts began to soften. The Jesus whom they heard about at church was very different from the Jesus whom they had hated for so many years. A year passed, and Chhaina’s parents were baptized.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was the biggest miracle that Chhaina could have imagined. Jesus not only answered his prayer to bring his parents back to Cambodia, but He also won their hearts. Jesus had done much more than he had asked. With astonishment, he realized that Jesus had answered his prayers not because of anything that he had done but because of who Jesus is.</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Today, Chhaina no longer feels unlucky. He feels loved. He has not forgotten his promise to serve Jesus for the rest of his life. Today, he is studying theology at Asia-Pacific International University in Thailand in preparation for a life of mission service. </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Chhaina is among thousands of students who have studied at Asia-Pacific International University because of a Thirteenth Sabbath Offering. Part of that 1988 offering helped build the campus of what was then called Thailand Mission College. The Thirteenth Sabbath Offering continues to bless Chhaina and many others 36 years later. Thank you for being faithful with your mission giving.</a:t>
            </a: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 </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35561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a:t>“It’s because I’m an Adventist,” she said.</a:t>
            </a:r>
          </a:p>
          <a:p>
            <a:pPr indent="361950"/>
            <a:endParaRPr lang="en-US" dirty="0"/>
          </a:p>
          <a:p>
            <a:pPr indent="361950"/>
            <a:r>
              <a:rPr lang="en-US" dirty="0"/>
              <a:t>The only thing that Jhon knew about Seventh-day Adventists was that he had taught an Adventist student at a mission school where he had worked before becoming a pastor. But he respected the woman’s desire to be faithful to her beliefs. So, he put away the food, and the two talked about other things. He learned that her name was Ingrid.</a:t>
            </a:r>
          </a:p>
          <a:p>
            <a:pPr indent="361950"/>
            <a:endParaRPr lang="en-US" dirty="0"/>
          </a:p>
          <a:p>
            <a:pPr indent="361950"/>
            <a:r>
              <a:rPr lang="en-US" dirty="0"/>
              <a:t>Now, when Jhon had boarded the ship, he hadn’t told anyone that he was a pastor. But Papua is a predominantly Christian island, and Indonesians who live there have a sailing tradition. At some point on a voyage, </a:t>
            </a:r>
            <a:r>
              <a:rPr lang="en-US" dirty="0"/>
              <a:t>the ship captain always asks, “Is there </a:t>
            </a:r>
            <a:r>
              <a:rPr lang="en-US" dirty="0" smtClean="0"/>
              <a:t>a pastor </a:t>
            </a:r>
            <a:r>
              <a:rPr lang="en-US" dirty="0"/>
              <a:t>on board? We want to ask you to </a:t>
            </a:r>
            <a:r>
              <a:rPr lang="en-US" dirty="0" smtClean="0"/>
              <a:t>pray for </a:t>
            </a:r>
            <a:r>
              <a:rPr lang="en-US" dirty="0"/>
              <a:t>us and to have a worship service</a:t>
            </a:r>
            <a:r>
              <a:rPr lang="en-US" dirty="0" smtClean="0"/>
              <a:t>.”</a:t>
            </a:r>
          </a:p>
          <a:p>
            <a:pPr indent="361950"/>
            <a:endParaRPr lang="en-US" dirty="0"/>
          </a:p>
          <a:p>
            <a:pPr indent="361950"/>
            <a:r>
              <a:rPr lang="en-US" dirty="0"/>
              <a:t>On the last day of Jhon’s voyage, the </a:t>
            </a:r>
            <a:r>
              <a:rPr lang="en-US" dirty="0" smtClean="0"/>
              <a:t>ship captain </a:t>
            </a:r>
            <a:r>
              <a:rPr lang="en-US" dirty="0"/>
              <a:t>raised the question. Jhon </a:t>
            </a:r>
            <a:r>
              <a:rPr lang="en-US" dirty="0" smtClean="0"/>
              <a:t>made known </a:t>
            </a:r>
            <a:r>
              <a:rPr lang="en-US" dirty="0"/>
              <a:t>his position and led the passengers </a:t>
            </a:r>
            <a:r>
              <a:rPr lang="en-US" dirty="0" smtClean="0"/>
              <a:t>in prayer </a:t>
            </a:r>
            <a:r>
              <a:rPr lang="en-US" dirty="0"/>
              <a:t>and worship</a:t>
            </a:r>
            <a:r>
              <a:rPr lang="en-US" dirty="0" smtClean="0"/>
              <a:t>.</a:t>
            </a:r>
          </a:p>
          <a:p>
            <a:pPr indent="361950"/>
            <a:endParaRPr lang="en-US" dirty="0"/>
          </a:p>
          <a:p>
            <a:pPr indent="361950"/>
            <a:r>
              <a:rPr lang="en-US" dirty="0"/>
              <a:t>Ingrid was surprised to learn that he </a:t>
            </a:r>
            <a:r>
              <a:rPr lang="en-US" dirty="0" smtClean="0"/>
              <a:t>was a </a:t>
            </a:r>
            <a:r>
              <a:rPr lang="en-US" dirty="0"/>
              <a:t>pastor, and she didn’t seem certain that </a:t>
            </a:r>
            <a:r>
              <a:rPr lang="en-US" dirty="0" smtClean="0"/>
              <a:t>she wanted </a:t>
            </a:r>
            <a:r>
              <a:rPr lang="en-US" dirty="0"/>
              <a:t>to keep talking to him</a:t>
            </a:r>
            <a:r>
              <a:rPr lang="en-US" dirty="0" smtClean="0"/>
              <a:t>.</a:t>
            </a:r>
          </a:p>
          <a:p>
            <a:pPr indent="361950"/>
            <a:endParaRPr lang="en-US" dirty="0"/>
          </a:p>
          <a:p>
            <a:pPr indent="361950"/>
            <a:r>
              <a:rPr lang="en-US" dirty="0"/>
              <a:t>But when the ship docked, Jhon </a:t>
            </a:r>
            <a:r>
              <a:rPr lang="en-US" dirty="0" smtClean="0"/>
              <a:t>insisted that </a:t>
            </a:r>
            <a:r>
              <a:rPr lang="en-US" dirty="0"/>
              <a:t>they exchange phone numbers. </a:t>
            </a:r>
            <a:r>
              <a:rPr lang="en-US" dirty="0" smtClean="0"/>
              <a:t>When he </a:t>
            </a:r>
            <a:r>
              <a:rPr lang="en-US" dirty="0"/>
              <a:t>asked to see her again, she invited him </a:t>
            </a:r>
            <a:r>
              <a:rPr lang="en-US" dirty="0" smtClean="0"/>
              <a:t>to the </a:t>
            </a:r>
            <a:r>
              <a:rPr lang="en-US" dirty="0"/>
              <a:t>Adventist church</a:t>
            </a:r>
            <a:r>
              <a:rPr lang="en-US" dirty="0" smtClean="0"/>
              <a:t>.</a:t>
            </a:r>
          </a:p>
          <a:p>
            <a:pPr indent="361950"/>
            <a:endParaRPr lang="en-US" dirty="0"/>
          </a:p>
          <a:p>
            <a:pPr indent="361950"/>
            <a:r>
              <a:rPr lang="en-US" dirty="0"/>
              <a:t>Every Sabbath for the next month, </a:t>
            </a:r>
            <a:r>
              <a:rPr lang="en-US" dirty="0" smtClean="0"/>
              <a:t>Jhon attended </a:t>
            </a:r>
            <a:r>
              <a:rPr lang="en-US" dirty="0"/>
              <a:t>worship services with her</a:t>
            </a:r>
            <a:r>
              <a:rPr lang="en-US" dirty="0" smtClean="0"/>
              <a:t>.</a:t>
            </a:r>
          </a:p>
          <a:p>
            <a:pPr indent="361950"/>
            <a:endParaRPr lang="en-US" dirty="0"/>
          </a:p>
          <a:p>
            <a:pPr indent="361950"/>
            <a:r>
              <a:rPr lang="en-US" dirty="0"/>
              <a:t>Then something unusual happened. </a:t>
            </a:r>
            <a:r>
              <a:rPr lang="en-US" dirty="0" smtClean="0"/>
              <a:t>He began </a:t>
            </a:r>
            <a:r>
              <a:rPr lang="en-US" dirty="0"/>
              <a:t>to feel uncomfortable </a:t>
            </a:r>
            <a:r>
              <a:rPr lang="en-US" dirty="0" smtClean="0"/>
              <a:t>worshiping on </a:t>
            </a:r>
            <a:r>
              <a:rPr lang="en-US" dirty="0"/>
              <a:t>Sunday. He felt so uncomfortable </a:t>
            </a:r>
            <a:r>
              <a:rPr lang="en-US" dirty="0" smtClean="0"/>
              <a:t>that when </a:t>
            </a:r>
            <a:r>
              <a:rPr lang="en-US" dirty="0"/>
              <a:t>he was asked to preach at his church</a:t>
            </a:r>
            <a:r>
              <a:rPr lang="en-US" dirty="0" smtClean="0"/>
              <a:t>, he </a:t>
            </a:r>
            <a:r>
              <a:rPr lang="en-US" dirty="0"/>
              <a:t>made excuses about needing to </a:t>
            </a:r>
            <a:r>
              <a:rPr lang="en-US" dirty="0" smtClean="0"/>
              <a:t>go somewhere </a:t>
            </a:r>
            <a:r>
              <a:rPr lang="en-US" dirty="0"/>
              <a:t>else</a:t>
            </a:r>
            <a:r>
              <a:rPr lang="en-US" dirty="0" smtClean="0"/>
              <a:t>.</a:t>
            </a:r>
            <a:endParaRPr lang="en-US" dirty="0"/>
          </a:p>
        </p:txBody>
      </p:sp>
    </p:spTree>
    <p:extLst>
      <p:ext uri="{BB962C8B-B14F-4D97-AF65-F5344CB8AC3E}">
        <p14:creationId xmlns:p14="http://schemas.microsoft.com/office/powerpoint/2010/main" val="321313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32750"/>
            <a:ext cx="11493500" cy="5355312"/>
          </a:xfrm>
          <a:prstGeom prst="rect">
            <a:avLst/>
          </a:prstGeom>
        </p:spPr>
        <p:txBody>
          <a:bodyPr wrap="square">
            <a:spAutoFit/>
          </a:bodyPr>
          <a:lstStyle/>
          <a:p>
            <a:pPr indent="361950"/>
            <a:r>
              <a:rPr lang="en-US" dirty="0" smtClean="0"/>
              <a:t>When </a:t>
            </a:r>
            <a:r>
              <a:rPr lang="en-US" dirty="0"/>
              <a:t>he told his church that he intended to become an Adventist, he was offered a higher position with a higher salary.</a:t>
            </a:r>
          </a:p>
          <a:p>
            <a:pPr indent="361950"/>
            <a:endParaRPr lang="en-US" dirty="0"/>
          </a:p>
          <a:p>
            <a:pPr indent="361950"/>
            <a:r>
              <a:rPr lang="en-US" dirty="0"/>
              <a:t>But he wasn’t tempted. In his personal study of the Bible, he had grown convinced that the seventh-day Sabbath was God’s true day of worship. He also had accepted the biblical prohibition on unclean meat like squid and dogs.</a:t>
            </a:r>
          </a:p>
          <a:p>
            <a:pPr indent="361950"/>
            <a:endParaRPr lang="en-US" dirty="0"/>
          </a:p>
          <a:p>
            <a:pPr indent="361950"/>
            <a:r>
              <a:rPr lang="en-US" dirty="0"/>
              <a:t>Three years after the boat trip, Jhon and Ingrid got married.</a:t>
            </a:r>
          </a:p>
          <a:p>
            <a:pPr indent="361950"/>
            <a:endParaRPr lang="en-US" dirty="0"/>
          </a:p>
          <a:p>
            <a:pPr indent="361950"/>
            <a:r>
              <a:rPr lang="en-US" dirty="0"/>
              <a:t>Today, Jhon is wrapping up his studies as a theology student at Klabat University on Sulawesi island. He is glad that Ingrid rejected his food. Through her witness, he ended up learning about the seventh-day Sabbath.</a:t>
            </a:r>
          </a:p>
          <a:p>
            <a:pPr indent="361950"/>
            <a:endParaRPr lang="en-US" dirty="0"/>
          </a:p>
          <a:p>
            <a:pPr indent="361950"/>
            <a:r>
              <a:rPr lang="en-US" dirty="0"/>
              <a:t>He is looking forward to returning home to Papua and teaching others about the Lord of the Sabbath.</a:t>
            </a:r>
          </a:p>
          <a:p>
            <a:pPr indent="361950"/>
            <a:endParaRPr lang="en-US" dirty="0"/>
          </a:p>
          <a:p>
            <a:pPr indent="361950"/>
            <a:r>
              <a:rPr lang="en-US" dirty="0"/>
              <a:t>Part of this quarter’s Thirteenth Sabbath Offering will help spread the gospel on Jhon’s home island of Papua. The funds will go toward the construction of classrooms, an administrative building, a library, and an auditorium for Papua Adventist Theology College in Nabire, Papua. Incidentally, Klabat University, where Jhon is studying, on Sulawesi island, received part of a 1981 Thirteenth Sabbath Offering. Thank you for planning a generous Thirteenth Sabbath Offering on June 28 to continue to support the proclamation of the gospel in Indonesia.</a:t>
            </a:r>
          </a:p>
          <a:p>
            <a:endParaRPr lang="en-US" dirty="0"/>
          </a:p>
          <a:p>
            <a:pPr algn="r"/>
            <a:r>
              <a:rPr lang="en-US" dirty="0"/>
              <a:t>By Andrew McChesney</a:t>
            </a:r>
            <a:endParaRPr lang="en-US" dirty="0"/>
          </a:p>
        </p:txBody>
      </p:sp>
    </p:spTree>
    <p:extLst>
      <p:ext uri="{BB962C8B-B14F-4D97-AF65-F5344CB8AC3E}">
        <p14:creationId xmlns:p14="http://schemas.microsoft.com/office/powerpoint/2010/main" val="1313393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771525"/>
            <a:ext cx="5214937" cy="5794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51078" y="5884144"/>
            <a:ext cx="1143263"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Jerry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288" y="1916418"/>
            <a:ext cx="1628775" cy="2131424"/>
          </a:xfrm>
          <a:prstGeom prst="roundRect">
            <a:avLst>
              <a:gd name="adj" fmla="val 4167"/>
            </a:avLst>
          </a:prstGeom>
          <a:solidFill>
            <a:srgbClr val="FFFFFF"/>
          </a:solidFill>
          <a:ln w="5715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June 14</a:t>
            </a:r>
            <a:endParaRPr lang="en-AU" b="1" dirty="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Praying for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Churchless Town</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261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284540"/>
            <a:ext cx="11493500" cy="6186309"/>
          </a:xfrm>
          <a:prstGeom prst="rect">
            <a:avLst/>
          </a:prstGeom>
        </p:spPr>
        <p:txBody>
          <a:bodyPr wrap="square">
            <a:spAutoFit/>
          </a:bodyPr>
          <a:lstStyle/>
          <a:p>
            <a:pPr indent="361950"/>
            <a:r>
              <a:rPr lang="en-US" dirty="0"/>
              <a:t>As a boy, Jerry traveled with his </a:t>
            </a:r>
            <a:r>
              <a:rPr lang="en-US" dirty="0" smtClean="0"/>
              <a:t>father from </a:t>
            </a:r>
            <a:r>
              <a:rPr lang="en-US" dirty="0"/>
              <a:t>town to town to visit church members on the Indonesian island of Papua. His father, a Seventh-day Adventist pastor, would stop from time to time outside a town that didn’t have an Adventist church</a:t>
            </a:r>
            <a:r>
              <a:rPr lang="en-US" dirty="0" smtClean="0"/>
              <a:t>.</a:t>
            </a:r>
          </a:p>
          <a:p>
            <a:pPr indent="361950"/>
            <a:endParaRPr lang="en-US" dirty="0"/>
          </a:p>
          <a:p>
            <a:pPr indent="361950"/>
            <a:r>
              <a:rPr lang="en-US" dirty="0" smtClean="0"/>
              <a:t>“</a:t>
            </a:r>
            <a:r>
              <a:rPr lang="en-US" dirty="0"/>
              <a:t>Dear God,” Father prayed. “Please bless this town by giving it an Adventist church one day</a:t>
            </a:r>
            <a:r>
              <a:rPr lang="en-US" dirty="0" smtClean="0"/>
              <a:t>.”</a:t>
            </a:r>
          </a:p>
          <a:p>
            <a:pPr indent="361950"/>
            <a:endParaRPr lang="en-US" dirty="0"/>
          </a:p>
          <a:p>
            <a:pPr indent="361950"/>
            <a:r>
              <a:rPr lang="en-US" dirty="0"/>
              <a:t>Jerry saw God answer those prayers. In one town, a church was established five years after his father prayed. In another town, a church opened 20 years later</a:t>
            </a:r>
            <a:r>
              <a:rPr lang="en-US" dirty="0" smtClean="0"/>
              <a:t>.</a:t>
            </a:r>
          </a:p>
          <a:p>
            <a:pPr indent="361950"/>
            <a:endParaRPr lang="en-US" dirty="0"/>
          </a:p>
          <a:p>
            <a:pPr indent="361950"/>
            <a:r>
              <a:rPr lang="en-US" dirty="0"/>
              <a:t>Jerry followed in his father’s footsteps and became a pastor in Papua. As he visited church members around Sentani Lake on one occasion, he was inspired to see a number of churches that had been planted in towns that his father had prayed for years earlier</a:t>
            </a:r>
            <a:r>
              <a:rPr lang="en-US" dirty="0" smtClean="0"/>
              <a:t>.</a:t>
            </a:r>
          </a:p>
          <a:p>
            <a:pPr indent="361950"/>
            <a:endParaRPr lang="en-US" dirty="0"/>
          </a:p>
          <a:p>
            <a:pPr indent="361950"/>
            <a:r>
              <a:rPr lang="en-US" dirty="0"/>
              <a:t>But then he saw a town on Sentani Lake without any Adventist church and without any Adventists. His small boat passed </a:t>
            </a:r>
            <a:r>
              <a:rPr lang="en-US" dirty="0" smtClean="0"/>
              <a:t>the town </a:t>
            </a:r>
            <a:r>
              <a:rPr lang="en-US" dirty="0"/>
              <a:t>of Yoboi as he sailed to another town with church members</a:t>
            </a:r>
            <a:r>
              <a:rPr lang="en-US" dirty="0" smtClean="0"/>
              <a:t>.</a:t>
            </a:r>
          </a:p>
          <a:p>
            <a:pPr indent="361950"/>
            <a:endParaRPr lang="en-US" dirty="0"/>
          </a:p>
          <a:p>
            <a:pPr indent="361950"/>
            <a:r>
              <a:rPr lang="en-US" dirty="0"/>
              <a:t>Jerry remembered his father’s habit of praying for towns without churches, and he asked the boatman to slow down. He wanted to pray for Yoboi</a:t>
            </a:r>
            <a:r>
              <a:rPr lang="en-US" dirty="0" smtClean="0"/>
              <a:t>.</a:t>
            </a:r>
          </a:p>
          <a:p>
            <a:pPr indent="361950"/>
            <a:endParaRPr lang="en-US" dirty="0"/>
          </a:p>
          <a:p>
            <a:pPr indent="361950"/>
            <a:r>
              <a:rPr lang="en-US" dirty="0"/>
              <a:t>Bowing his head, he said, “Dear God, Please bless this town by giving it an Adventist church one day</a:t>
            </a:r>
            <a:r>
              <a:rPr lang="en-US" dirty="0" smtClean="0"/>
              <a:t>.”</a:t>
            </a:r>
          </a:p>
          <a:p>
            <a:pPr indent="361950"/>
            <a:endParaRPr lang="en-US" dirty="0"/>
          </a:p>
          <a:p>
            <a:pPr indent="361950"/>
            <a:r>
              <a:rPr lang="en-US" dirty="0"/>
              <a:t>What happened next, he only learned about later</a:t>
            </a:r>
            <a:r>
              <a:rPr lang="en-US" dirty="0" smtClean="0"/>
              <a:t>.</a:t>
            </a:r>
          </a:p>
        </p:txBody>
      </p:sp>
    </p:spTree>
    <p:extLst>
      <p:ext uri="{BB962C8B-B14F-4D97-AF65-F5344CB8AC3E}">
        <p14:creationId xmlns:p14="http://schemas.microsoft.com/office/powerpoint/2010/main" val="2624555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6186309"/>
          </a:xfrm>
          <a:prstGeom prst="rect">
            <a:avLst/>
          </a:prstGeom>
        </p:spPr>
        <p:txBody>
          <a:bodyPr wrap="square">
            <a:spAutoFit/>
          </a:bodyPr>
          <a:lstStyle/>
          <a:p>
            <a:pPr indent="361950"/>
            <a:r>
              <a:rPr lang="en-US" dirty="0"/>
              <a:t>A prominent resident of the town happened to travel to Israel for a Holy Land tour two months after Jerry’s prayer. The man, whose name was Thonce, looked out the window of his Jerusalem hotel as the sun set and noticed unusual activity on the street. A siren blasted, and buses sped to their stations. Then everything fell quiet.</a:t>
            </a:r>
          </a:p>
          <a:p>
            <a:pPr indent="361950"/>
            <a:endParaRPr lang="en-US" dirty="0"/>
          </a:p>
          <a:p>
            <a:pPr indent="361950"/>
            <a:r>
              <a:rPr lang="en-US" dirty="0"/>
              <a:t>Thonce looked at his watch and saw that it was Friday evening. He realized that the Jewish people were stopping their work for the Sabbath. </a:t>
            </a:r>
            <a:endParaRPr lang="en-US" dirty="0" smtClean="0"/>
          </a:p>
          <a:p>
            <a:pPr indent="361950"/>
            <a:endParaRPr lang="en-US" dirty="0" smtClean="0"/>
          </a:p>
          <a:p>
            <a:pPr indent="361950"/>
            <a:r>
              <a:rPr lang="en-US" dirty="0" smtClean="0"/>
              <a:t>Then </a:t>
            </a:r>
            <a:r>
              <a:rPr lang="en-US" dirty="0"/>
              <a:t>he remembered that he </a:t>
            </a:r>
            <a:r>
              <a:rPr lang="en-US" dirty="0" smtClean="0"/>
              <a:t>worked with </a:t>
            </a:r>
            <a:r>
              <a:rPr lang="en-US" dirty="0"/>
              <a:t>several Adventists in Papua who </a:t>
            </a:r>
            <a:r>
              <a:rPr lang="en-US" dirty="0" smtClean="0"/>
              <a:t>also stopped </a:t>
            </a:r>
            <a:r>
              <a:rPr lang="en-US" dirty="0"/>
              <a:t>their work from sunset Friday </a:t>
            </a:r>
            <a:r>
              <a:rPr lang="en-US" dirty="0" smtClean="0"/>
              <a:t>to sunset </a:t>
            </a:r>
            <a:r>
              <a:rPr lang="en-US" dirty="0"/>
              <a:t>Saturday to keep the Sabbath. </a:t>
            </a:r>
            <a:r>
              <a:rPr lang="en-US" dirty="0" smtClean="0"/>
              <a:t>He wondered</a:t>
            </a:r>
            <a:r>
              <a:rPr lang="en-US" dirty="0"/>
              <a:t>, “The Adventist Church </a:t>
            </a:r>
            <a:r>
              <a:rPr lang="en-US" dirty="0" smtClean="0"/>
              <a:t>worships on </a:t>
            </a:r>
            <a:r>
              <a:rPr lang="en-US" dirty="0"/>
              <a:t>the same day as the people of Israel. </a:t>
            </a:r>
            <a:r>
              <a:rPr lang="en-US" dirty="0" smtClean="0"/>
              <a:t>Why doesn’t </a:t>
            </a:r>
            <a:r>
              <a:rPr lang="en-US" dirty="0"/>
              <a:t>my church, too? My church </a:t>
            </a:r>
            <a:r>
              <a:rPr lang="en-US" dirty="0" smtClean="0"/>
              <a:t>claims to </a:t>
            </a:r>
            <a:r>
              <a:rPr lang="en-US" dirty="0"/>
              <a:t>worship the God of Israel.” He resolved </a:t>
            </a:r>
            <a:r>
              <a:rPr lang="en-US" dirty="0" smtClean="0"/>
              <a:t>to find </a:t>
            </a:r>
            <a:r>
              <a:rPr lang="en-US" dirty="0"/>
              <a:t>answers when he returned home</a:t>
            </a:r>
            <a:r>
              <a:rPr lang="en-US" dirty="0" smtClean="0"/>
              <a:t>.</a:t>
            </a:r>
          </a:p>
          <a:p>
            <a:pPr indent="361950"/>
            <a:endParaRPr lang="en-US" dirty="0"/>
          </a:p>
          <a:p>
            <a:pPr indent="361950"/>
            <a:r>
              <a:rPr lang="en-US" dirty="0"/>
              <a:t>Back in Papua, he went to an </a:t>
            </a:r>
            <a:r>
              <a:rPr lang="en-US" dirty="0" smtClean="0"/>
              <a:t>Adventist church </a:t>
            </a:r>
            <a:r>
              <a:rPr lang="en-US" dirty="0"/>
              <a:t>in a neighboring town and </a:t>
            </a:r>
            <a:r>
              <a:rPr lang="en-US" dirty="0" smtClean="0"/>
              <a:t>learned that </a:t>
            </a:r>
            <a:r>
              <a:rPr lang="en-US" dirty="0"/>
              <a:t>it was holding evangelistic </a:t>
            </a:r>
            <a:r>
              <a:rPr lang="en-US" dirty="0" smtClean="0"/>
              <a:t>meetings. The </a:t>
            </a:r>
            <a:r>
              <a:rPr lang="en-US" dirty="0"/>
              <a:t>church’s pastor, Jerry, invited </a:t>
            </a:r>
            <a:r>
              <a:rPr lang="en-US" dirty="0" smtClean="0"/>
              <a:t>Thonce to </a:t>
            </a:r>
            <a:r>
              <a:rPr lang="en-US" dirty="0"/>
              <a:t>attend</a:t>
            </a:r>
            <a:r>
              <a:rPr lang="en-US" dirty="0" smtClean="0"/>
              <a:t>.</a:t>
            </a:r>
          </a:p>
          <a:p>
            <a:pPr indent="361950"/>
            <a:endParaRPr lang="en-US" dirty="0"/>
          </a:p>
          <a:p>
            <a:pPr indent="361950"/>
            <a:r>
              <a:rPr lang="en-US" dirty="0"/>
              <a:t>At the meetings, Thonce found </a:t>
            </a:r>
            <a:r>
              <a:rPr lang="en-US" dirty="0" smtClean="0"/>
              <a:t>biblical answers </a:t>
            </a:r>
            <a:r>
              <a:rPr lang="en-US" dirty="0"/>
              <a:t>to all question about the Sabbath</a:t>
            </a:r>
            <a:r>
              <a:rPr lang="en-US" dirty="0" smtClean="0"/>
              <a:t>. He </a:t>
            </a:r>
            <a:r>
              <a:rPr lang="en-US" dirty="0"/>
              <a:t>decided to keep the Sabbath, and he </a:t>
            </a:r>
            <a:r>
              <a:rPr lang="en-US" dirty="0" smtClean="0"/>
              <a:t>and his </a:t>
            </a:r>
            <a:r>
              <a:rPr lang="en-US" dirty="0"/>
              <a:t>wife became Seventh-day Adventists</a:t>
            </a:r>
            <a:r>
              <a:rPr lang="en-US" dirty="0" smtClean="0"/>
              <a:t>.</a:t>
            </a:r>
          </a:p>
          <a:p>
            <a:pPr indent="361950"/>
            <a:endParaRPr lang="en-US" dirty="0"/>
          </a:p>
          <a:p>
            <a:pPr indent="361950"/>
            <a:r>
              <a:rPr lang="en-US" dirty="0"/>
              <a:t>Not long after their baptisms, Jerry </a:t>
            </a:r>
            <a:r>
              <a:rPr lang="en-US" dirty="0" smtClean="0"/>
              <a:t>visited their </a:t>
            </a:r>
            <a:r>
              <a:rPr lang="en-US" dirty="0"/>
              <a:t>home in Yoboi and helped organize </a:t>
            </a:r>
            <a:r>
              <a:rPr lang="en-US" dirty="0" smtClean="0"/>
              <a:t>a house </a:t>
            </a:r>
            <a:r>
              <a:rPr lang="en-US" dirty="0"/>
              <a:t>church. It was an answer to his </a:t>
            </a:r>
            <a:r>
              <a:rPr lang="en-US" dirty="0" smtClean="0"/>
              <a:t>prayer and </a:t>
            </a:r>
            <a:r>
              <a:rPr lang="en-US" dirty="0"/>
              <a:t>the continuation of his father’s legacy</a:t>
            </a:r>
            <a:r>
              <a:rPr lang="en-US" dirty="0" smtClean="0"/>
              <a:t>.</a:t>
            </a:r>
          </a:p>
          <a:p>
            <a:pPr indent="361950"/>
            <a:endParaRPr lang="en-US" dirty="0"/>
          </a:p>
          <a:p>
            <a:pPr indent="361950"/>
            <a:r>
              <a:rPr lang="en-US" dirty="0"/>
              <a:t>“I’m very grateful for the heritage </a:t>
            </a:r>
            <a:r>
              <a:rPr lang="en-US" dirty="0" smtClean="0"/>
              <a:t>that my </a:t>
            </a:r>
            <a:r>
              <a:rPr lang="en-US" dirty="0"/>
              <a:t>dad has left me,” said Jerry Jacobs, </a:t>
            </a:r>
            <a:r>
              <a:rPr lang="en-US" dirty="0" smtClean="0"/>
              <a:t>who is </a:t>
            </a:r>
            <a:r>
              <a:rPr lang="en-US" dirty="0"/>
              <a:t>now pastor of the </a:t>
            </a:r>
            <a:r>
              <a:rPr lang="en-US" dirty="0" smtClean="0"/>
              <a:t>Adventist</a:t>
            </a:r>
            <a:endParaRPr lang="en-AU" dirty="0"/>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3416320"/>
          </a:xfrm>
          <a:prstGeom prst="rect">
            <a:avLst/>
          </a:prstGeom>
        </p:spPr>
        <p:txBody>
          <a:bodyPr wrap="square">
            <a:spAutoFit/>
          </a:bodyPr>
          <a:lstStyle/>
          <a:p>
            <a:r>
              <a:rPr lang="en-US" dirty="0"/>
              <a:t>church at Klabat University. “Let’s continue to pray that a church building will open in this town one day.”</a:t>
            </a:r>
          </a:p>
          <a:p>
            <a:pPr indent="361950"/>
            <a:endParaRPr lang="en-US" dirty="0"/>
          </a:p>
          <a:p>
            <a:pPr indent="361950"/>
            <a:r>
              <a:rPr lang="en-US" dirty="0"/>
              <a:t>Pray for the town of Yoboi in Papua, Indonesia. Pray that the gospel will reach more places on the island and more churches will be built there. Part of this quarter’s Thirteenth Sabbath Offering will help spread the gospel in Papua through the construction of classrooms, an administrative building, a library, and an auditorium at Papua Adventist Theology College. The college moved to its current location in Nabire after its old campus in another part of Papua was destroyed by a flood in 2019. Currently, students meet in classrooms that are on loan from an Adventist academy. Thank you for planning a generous Thirteenth Sabbath Offering to support the training of pastors and Bible workers at the college</a:t>
            </a:r>
            <a:r>
              <a:rPr lang="en-US" dirty="0" smtClean="0"/>
              <a:t>.</a:t>
            </a:r>
          </a:p>
          <a:p>
            <a:pPr indent="361950"/>
            <a:endParaRPr lang="en-US" dirty="0"/>
          </a:p>
          <a:p>
            <a:endParaRPr lang="en-US" dirty="0"/>
          </a:p>
          <a:p>
            <a:pPr algn="r"/>
            <a:r>
              <a:rPr lang="en-US" dirty="0"/>
              <a:t>By Andrew McChesney</a:t>
            </a:r>
            <a:endParaRPr lang="en-AU" dirty="0"/>
          </a:p>
          <a:p>
            <a:pPr indent="361950"/>
            <a:endParaRPr lang="en-US" dirty="0"/>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707" y="700088"/>
            <a:ext cx="5402243" cy="58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63099" y="5884144"/>
            <a:ext cx="111921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Armi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12" name="TextBox 11"/>
          <p:cNvSpPr txBox="1"/>
          <p:nvPr/>
        </p:nvSpPr>
        <p:spPr>
          <a:xfrm>
            <a:off x="8597900" y="887413"/>
            <a:ext cx="1524000" cy="369332"/>
          </a:xfrm>
          <a:prstGeom prst="rect">
            <a:avLst/>
          </a:prstGeom>
          <a:noFill/>
        </p:spPr>
        <p:txBody>
          <a:bodyPr wrap="square" rtlCol="0">
            <a:spAutoFit/>
          </a:bodyPr>
          <a:lstStyle/>
          <a:p>
            <a:r>
              <a:rPr lang="en-AU" b="1" dirty="0" smtClean="0"/>
              <a:t>June 21</a:t>
            </a:r>
            <a:endParaRPr lang="en-AU" b="1" dirty="0"/>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Jungle</a:t>
            </a:r>
            <a:r>
              <a:rPr lang="en-US" sz="5400" b="1"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Miracle</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1</a:t>
            </a:r>
          </a:p>
        </p:txBody>
      </p:sp>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7851"/>
            <a:ext cx="11493500" cy="6186309"/>
          </a:xfrm>
          <a:prstGeom prst="rect">
            <a:avLst/>
          </a:prstGeom>
        </p:spPr>
        <p:txBody>
          <a:bodyPr wrap="square">
            <a:spAutoFit/>
          </a:bodyPr>
          <a:lstStyle/>
          <a:p>
            <a:pPr indent="361950"/>
            <a:r>
              <a:rPr lang="en-US" dirty="0" smtClean="0"/>
              <a:t>A little </a:t>
            </a:r>
            <a:r>
              <a:rPr lang="en-US" dirty="0"/>
              <a:t>girl studying at the jungle </a:t>
            </a:r>
            <a:r>
              <a:rPr lang="en-US" dirty="0" smtClean="0"/>
              <a:t>mission school </a:t>
            </a:r>
            <a:r>
              <a:rPr lang="en-US" dirty="0"/>
              <a:t>told her teacher, Armi, about a mother who couldn’t walk</a:t>
            </a:r>
            <a:r>
              <a:rPr lang="en-US" dirty="0" smtClean="0"/>
              <a:t>.</a:t>
            </a:r>
          </a:p>
          <a:p>
            <a:pPr indent="361950"/>
            <a:endParaRPr lang="en-US" dirty="0"/>
          </a:p>
          <a:p>
            <a:pPr indent="361950"/>
            <a:r>
              <a:rPr lang="en-US" dirty="0"/>
              <a:t>Armi hadn’t come to the mountains of Papua, Indonesia, to treat anyone. He wasn’t a doctor, and he didn’t know much about medicine. He was a missionary who had come to the jungle mission school to teach children about Jesus, the Master Physician. But his heart was touched when he heard about the mother who couldn’t walk. He and a fellow missionary decided to hike eight hours up the mountain to visit the woman in her remote village</a:t>
            </a:r>
            <a:r>
              <a:rPr lang="en-US" dirty="0" smtClean="0"/>
              <a:t>.</a:t>
            </a:r>
          </a:p>
          <a:p>
            <a:pPr indent="361950"/>
            <a:endParaRPr lang="en-US" dirty="0"/>
          </a:p>
          <a:p>
            <a:pPr indent="361950"/>
            <a:r>
              <a:rPr lang="en-US" dirty="0"/>
              <a:t>Armi and his friend found the mother in a small grass hut. She was crying in pain on a bed. Her right knee had an open wound and it was swollen</a:t>
            </a:r>
            <a:r>
              <a:rPr lang="en-US" dirty="0" smtClean="0"/>
              <a:t>.</a:t>
            </a:r>
          </a:p>
          <a:p>
            <a:pPr indent="361950"/>
            <a:endParaRPr lang="en-US" dirty="0"/>
          </a:p>
          <a:p>
            <a:pPr indent="361950"/>
            <a:r>
              <a:rPr lang="en-US" dirty="0"/>
              <a:t>Armi and his friend couldn’t understand much of what she said. She couldn’t understand much of what they said. They spoke different dialects. But, through hand gestures, the mother explained that she had fallen out of a tree seven years earlier and hadn’t been able to walk since. The village was so remote that doctors and hospitals were not an option. After the fall, </a:t>
            </a:r>
            <a:r>
              <a:rPr lang="en-US" dirty="0" smtClean="0"/>
              <a:t>her husband </a:t>
            </a:r>
            <a:r>
              <a:rPr lang="en-US" dirty="0"/>
              <a:t>abandoned her, leaving her to raise four children</a:t>
            </a:r>
            <a:r>
              <a:rPr lang="en-US" dirty="0" smtClean="0"/>
              <a:t>.</a:t>
            </a:r>
          </a:p>
          <a:p>
            <a:pPr indent="361950"/>
            <a:endParaRPr lang="en-US" dirty="0"/>
          </a:p>
          <a:p>
            <a:pPr indent="361950"/>
            <a:r>
              <a:rPr lang="en-US" dirty="0"/>
              <a:t>The mother was glad for the visit. She had lost all hope. She made it clear that she was placing her new hope on Armi and his friend</a:t>
            </a:r>
            <a:r>
              <a:rPr lang="en-US" dirty="0" smtClean="0"/>
              <a:t>.</a:t>
            </a:r>
          </a:p>
          <a:p>
            <a:pPr indent="361950"/>
            <a:endParaRPr lang="en-US" dirty="0"/>
          </a:p>
          <a:p>
            <a:pPr indent="361950"/>
            <a:r>
              <a:rPr lang="en-US" dirty="0"/>
              <a:t>“Help me to walk again,” she pleaded</a:t>
            </a:r>
            <a:r>
              <a:rPr lang="en-US" dirty="0" smtClean="0"/>
              <a:t>.</a:t>
            </a:r>
          </a:p>
          <a:p>
            <a:pPr indent="361950"/>
            <a:endParaRPr lang="en-US" dirty="0"/>
          </a:p>
          <a:p>
            <a:pPr indent="361950"/>
            <a:r>
              <a:rPr lang="en-US" dirty="0"/>
              <a:t>Armi and his friend stepped outside of the hut. They needed to pray to the Master Physician</a:t>
            </a:r>
            <a:r>
              <a:rPr lang="en-US" dirty="0" smtClean="0"/>
              <a:t>.</a:t>
            </a:r>
          </a:p>
          <a:p>
            <a:pPr indent="361950"/>
            <a:endParaRPr lang="en-US" dirty="0"/>
          </a:p>
        </p:txBody>
      </p:sp>
    </p:spTree>
    <p:extLst>
      <p:ext uri="{BB962C8B-B14F-4D97-AF65-F5344CB8AC3E}">
        <p14:creationId xmlns:p14="http://schemas.microsoft.com/office/powerpoint/2010/main" val="2427293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80800" cy="6186309"/>
          </a:xfrm>
          <a:prstGeom prst="rect">
            <a:avLst/>
          </a:prstGeom>
        </p:spPr>
        <p:txBody>
          <a:bodyPr wrap="square">
            <a:spAutoFit/>
          </a:bodyPr>
          <a:lstStyle/>
          <a:p>
            <a:pPr indent="361950"/>
            <a:r>
              <a:rPr lang="en-US" dirty="0"/>
              <a:t>“Lord please give us wisdom,” Armi said. “Show us how to help this woman even though we don’t know much about medicine.”</a:t>
            </a:r>
          </a:p>
          <a:p>
            <a:pPr indent="361950"/>
            <a:endParaRPr lang="en-US" dirty="0"/>
          </a:p>
          <a:p>
            <a:pPr indent="361950"/>
            <a:r>
              <a:rPr lang="en-US" dirty="0"/>
              <a:t>Back inside the hut, Armi and his friend carefully cleaned the wound. Beads of sweat broke out on their faces. They were worried about making the wound worse. Neighbors gathered in the hut to watch, and Armi and his friend really began to sweat. They wondered if their lives might be at risk with the neighbors watching their every move.</a:t>
            </a:r>
          </a:p>
          <a:p>
            <a:pPr indent="361950"/>
            <a:endParaRPr lang="en-US" dirty="0"/>
          </a:p>
          <a:p>
            <a:pPr indent="361950"/>
            <a:r>
              <a:rPr lang="en-US" dirty="0"/>
              <a:t>Then Armi spoke to the woman about Jesus.</a:t>
            </a:r>
          </a:p>
          <a:p>
            <a:pPr indent="361950"/>
            <a:endParaRPr lang="en-US" dirty="0"/>
          </a:p>
          <a:p>
            <a:pPr indent="361950"/>
            <a:r>
              <a:rPr lang="en-US" dirty="0"/>
              <a:t>“Only one Person can heal you,” he said, using hand gestures to help her understand. “That one Person is Jesus.”</a:t>
            </a:r>
          </a:p>
          <a:p>
            <a:pPr indent="361950"/>
            <a:endParaRPr lang="en-US" dirty="0"/>
          </a:p>
          <a:p>
            <a:pPr indent="361950"/>
            <a:r>
              <a:rPr lang="en-US" dirty="0"/>
              <a:t>The mother had never heard of Jesus. None </a:t>
            </a:r>
            <a:r>
              <a:rPr lang="en-US" dirty="0"/>
              <a:t>of the neighbors had ever heard about Jesus</a:t>
            </a:r>
            <a:r>
              <a:rPr lang="en-US" dirty="0" smtClean="0"/>
              <a:t>. They </a:t>
            </a:r>
            <a:r>
              <a:rPr lang="en-US" dirty="0"/>
              <a:t>practiced a form of mysticism</a:t>
            </a:r>
            <a:r>
              <a:rPr lang="en-US" dirty="0" smtClean="0"/>
              <a:t>.</a:t>
            </a:r>
          </a:p>
          <a:p>
            <a:pPr indent="361950"/>
            <a:endParaRPr lang="en-US" dirty="0"/>
          </a:p>
          <a:p>
            <a:pPr indent="361950"/>
            <a:r>
              <a:rPr lang="en-US" dirty="0"/>
              <a:t>“I don’t know anything about your Jesus</a:t>
            </a:r>
            <a:r>
              <a:rPr lang="en-US" dirty="0" smtClean="0"/>
              <a:t>,” the </a:t>
            </a:r>
            <a:r>
              <a:rPr lang="en-US" dirty="0"/>
              <a:t>mother said. “But I’ll accept whoever </a:t>
            </a:r>
            <a:r>
              <a:rPr lang="en-US" dirty="0" smtClean="0"/>
              <a:t>can restore </a:t>
            </a:r>
            <a:r>
              <a:rPr lang="en-US" dirty="0"/>
              <a:t>my health</a:t>
            </a:r>
            <a:r>
              <a:rPr lang="en-US" dirty="0" smtClean="0"/>
              <a:t>.”</a:t>
            </a:r>
          </a:p>
          <a:p>
            <a:pPr indent="361950"/>
            <a:endParaRPr lang="en-US" dirty="0"/>
          </a:p>
          <a:p>
            <a:pPr indent="361950"/>
            <a:r>
              <a:rPr lang="en-US" dirty="0"/>
              <a:t>After cleaning the wound, Armi </a:t>
            </a:r>
            <a:r>
              <a:rPr lang="en-US" dirty="0" smtClean="0"/>
              <a:t>offered the </a:t>
            </a:r>
            <a:r>
              <a:rPr lang="en-US" dirty="0"/>
              <a:t>only natural remedies that he had in </a:t>
            </a:r>
            <a:r>
              <a:rPr lang="en-US" dirty="0" smtClean="0"/>
              <a:t>his backpack</a:t>
            </a:r>
            <a:r>
              <a:rPr lang="en-US" dirty="0"/>
              <a:t>: charcoal and Vitamin C tablets</a:t>
            </a:r>
            <a:r>
              <a:rPr lang="en-US" dirty="0" smtClean="0"/>
              <a:t>. He </a:t>
            </a:r>
            <a:r>
              <a:rPr lang="en-US" dirty="0"/>
              <a:t>then invited the mother and </a:t>
            </a:r>
            <a:r>
              <a:rPr lang="en-US" dirty="0" smtClean="0"/>
              <a:t>neighbors to </a:t>
            </a:r>
            <a:r>
              <a:rPr lang="en-US" dirty="0"/>
              <a:t>pray. Opening his eyes, Armi saw </a:t>
            </a:r>
            <a:r>
              <a:rPr lang="en-US" dirty="0" smtClean="0"/>
              <a:t>that the </a:t>
            </a:r>
            <a:r>
              <a:rPr lang="en-US" dirty="0"/>
              <a:t>mother and neighbors were crying. </a:t>
            </a:r>
            <a:r>
              <a:rPr lang="en-US" dirty="0" smtClean="0"/>
              <a:t>He panicked</a:t>
            </a:r>
            <a:r>
              <a:rPr lang="en-US" dirty="0"/>
              <a:t>, wondering what was wrong. </a:t>
            </a:r>
            <a:r>
              <a:rPr lang="en-US" dirty="0" smtClean="0"/>
              <a:t>The neighbors</a:t>
            </a:r>
            <a:r>
              <a:rPr lang="en-US" dirty="0"/>
              <a:t>, who also didn’t speak his dialect</a:t>
            </a:r>
            <a:r>
              <a:rPr lang="en-US" dirty="0" smtClean="0"/>
              <a:t>, explained </a:t>
            </a:r>
            <a:r>
              <a:rPr lang="en-US" dirty="0"/>
              <a:t>the prayer had moved their hearts</a:t>
            </a:r>
            <a:r>
              <a:rPr lang="en-US" dirty="0" smtClean="0"/>
              <a:t>.</a:t>
            </a:r>
          </a:p>
          <a:p>
            <a:pPr indent="361950"/>
            <a:endParaRPr lang="en-US" dirty="0"/>
          </a:p>
          <a:p>
            <a:pPr indent="361950"/>
            <a:r>
              <a:rPr lang="en-US" dirty="0"/>
              <a:t>“It was like someone was </a:t>
            </a:r>
            <a:r>
              <a:rPr lang="en-US" dirty="0" smtClean="0"/>
              <a:t>interpreting your </a:t>
            </a:r>
            <a:r>
              <a:rPr lang="en-US" dirty="0"/>
              <a:t>prayer into our ears,” one said</a:t>
            </a:r>
            <a:r>
              <a:rPr lang="en-US" dirty="0" smtClean="0"/>
              <a:t>.</a:t>
            </a:r>
            <a:endParaRPr lang="en-AU" dirty="0"/>
          </a:p>
        </p:txBody>
      </p:sp>
    </p:spTree>
    <p:extLst>
      <p:ext uri="{BB962C8B-B14F-4D97-AF65-F5344CB8AC3E}">
        <p14:creationId xmlns:p14="http://schemas.microsoft.com/office/powerpoint/2010/main" val="3882480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60551"/>
            <a:ext cx="11480800" cy="5355312"/>
          </a:xfrm>
          <a:prstGeom prst="rect">
            <a:avLst/>
          </a:prstGeom>
        </p:spPr>
        <p:txBody>
          <a:bodyPr wrap="square">
            <a:spAutoFit/>
          </a:bodyPr>
          <a:lstStyle/>
          <a:p>
            <a:pPr indent="361950"/>
            <a:r>
              <a:rPr lang="en-US" dirty="0" smtClean="0"/>
              <a:t>“</a:t>
            </a:r>
            <a:r>
              <a:rPr lang="en-US" dirty="0"/>
              <a:t>We could feel a presence surrounding us while you were praying,” said another.</a:t>
            </a:r>
          </a:p>
          <a:p>
            <a:pPr indent="361950"/>
            <a:endParaRPr lang="en-US" dirty="0"/>
          </a:p>
          <a:p>
            <a:pPr indent="361950"/>
            <a:r>
              <a:rPr lang="en-US" dirty="0"/>
              <a:t>Then Armi turned and saw the mother’s face. It had changed completely. Once a picture of pain and suffering, it now was glowing with joy and peace.</a:t>
            </a:r>
          </a:p>
          <a:p>
            <a:pPr indent="361950"/>
            <a:endParaRPr lang="en-US" dirty="0"/>
          </a:p>
          <a:p>
            <a:pPr indent="361950"/>
            <a:r>
              <a:rPr lang="en-US" dirty="0"/>
              <a:t>Armi promised to return the next week to check on her progress.</a:t>
            </a:r>
          </a:p>
          <a:p>
            <a:pPr indent="361950"/>
            <a:endParaRPr lang="en-US" dirty="0"/>
          </a:p>
          <a:p>
            <a:pPr indent="361950"/>
            <a:r>
              <a:rPr lang="en-US" dirty="0"/>
              <a:t>Armi and his friend hiked the eight hours back home. As they hiked, they prayed. How could they make a phone call to get medical information to help the mother? Where could they find a cell-phone signal? They were living in the mountains and had not received a cell-phone signal in months.</a:t>
            </a:r>
          </a:p>
          <a:p>
            <a:pPr indent="361950"/>
            <a:endParaRPr lang="en-US" dirty="0"/>
          </a:p>
          <a:p>
            <a:pPr indent="361950"/>
            <a:r>
              <a:rPr lang="en-US" dirty="0"/>
              <a:t>Pray for the unreached people of Papua, Indonesia. Part of this quarter’s Thirteenth Sabbath Offering will help construct classrooms, an administrative building, a library, and an auditorium for Papua Adventist Theology College. The college moved to Nabire after its previous campus was destroyed by a flood in another part of Papua in 2019. Currently, students meet in borrowed classrooms at an Adventist academy. Thank you for planning a generous Thirteenth Sabbath Offering to support the college next week. Find out the rest of Armi’s story next week</a:t>
            </a:r>
            <a:r>
              <a:rPr lang="en-US" dirty="0" smtClean="0"/>
              <a:t>.</a:t>
            </a:r>
          </a:p>
          <a:p>
            <a:pPr indent="361950"/>
            <a:endParaRPr lang="en-US" dirty="0"/>
          </a:p>
          <a:p>
            <a:endParaRPr lang="en-US" dirty="0"/>
          </a:p>
          <a:p>
            <a:pPr algn="r"/>
            <a:r>
              <a:rPr lang="en-US" dirty="0"/>
              <a:t>By Andrew McChesney</a:t>
            </a:r>
            <a:endParaRPr lang="en-AU" dirty="0"/>
          </a:p>
        </p:txBody>
      </p:sp>
    </p:spTree>
    <p:extLst>
      <p:ext uri="{BB962C8B-B14F-4D97-AF65-F5344CB8AC3E}">
        <p14:creationId xmlns:p14="http://schemas.microsoft.com/office/powerpoint/2010/main" val="345864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671513"/>
            <a:ext cx="5129212" cy="560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86077" y="5984882"/>
            <a:ext cx="1674817"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Surachet</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2" name="Rectangle 1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The Only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Living God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April 12</a:t>
            </a:r>
            <a:endParaRPr lang="en-AU" b="1" dirty="0"/>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82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707" y="700088"/>
            <a:ext cx="5402243" cy="58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163099" y="5884144"/>
            <a:ext cx="111921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Armi</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TextBox 18"/>
          <p:cNvSpPr txBox="1"/>
          <p:nvPr/>
        </p:nvSpPr>
        <p:spPr>
          <a:xfrm>
            <a:off x="6457950" y="887413"/>
            <a:ext cx="1764695" cy="369332"/>
          </a:xfrm>
          <a:prstGeom prst="rect">
            <a:avLst/>
          </a:prstGeom>
          <a:noFill/>
        </p:spPr>
        <p:txBody>
          <a:bodyPr wrap="square" rtlCol="0">
            <a:spAutoFit/>
          </a:bodyPr>
          <a:lstStyle/>
          <a:p>
            <a:pPr algn="r"/>
            <a:r>
              <a:rPr lang="en-AU" b="1" dirty="0" smtClean="0"/>
              <a:t>INDONESIA</a:t>
            </a:r>
            <a:endParaRPr lang="en-AU" b="1" dirty="0"/>
          </a:p>
        </p:txBody>
      </p:sp>
      <p:sp>
        <p:nvSpPr>
          <p:cNvPr id="20" name="TextBox 19"/>
          <p:cNvSpPr txBox="1"/>
          <p:nvPr/>
        </p:nvSpPr>
        <p:spPr>
          <a:xfrm>
            <a:off x="8597900" y="887413"/>
            <a:ext cx="1524000" cy="369332"/>
          </a:xfrm>
          <a:prstGeom prst="rect">
            <a:avLst/>
          </a:prstGeom>
          <a:noFill/>
        </p:spPr>
        <p:txBody>
          <a:bodyPr wrap="square" rtlCol="0">
            <a:spAutoFit/>
          </a:bodyPr>
          <a:lstStyle/>
          <a:p>
            <a:r>
              <a:rPr lang="en-AU" b="1" dirty="0" smtClean="0"/>
              <a:t>June 28</a:t>
            </a:r>
            <a:endParaRPr lang="en-AU" b="1" dirty="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Jungle</a:t>
            </a:r>
            <a:r>
              <a:rPr lang="en-US" sz="5400" b="1"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 </a:t>
            </a: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Miracle</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Part 2</a:t>
            </a:r>
          </a:p>
        </p:txBody>
      </p:sp>
      <p:sp>
        <p:nvSpPr>
          <p:cNvPr id="23" name="TextBox 22"/>
          <p:cNvSpPr txBox="1"/>
          <p:nvPr/>
        </p:nvSpPr>
        <p:spPr>
          <a:xfrm>
            <a:off x="10619291" y="165100"/>
            <a:ext cx="1392817" cy="369332"/>
          </a:xfrm>
          <a:prstGeom prst="rect">
            <a:avLst/>
          </a:prstGeom>
          <a:noFill/>
        </p:spPr>
        <p:txBody>
          <a:bodyPr wrap="none" rtlCol="0">
            <a:spAutoFit/>
          </a:bodyPr>
          <a:lstStyle/>
          <a:p>
            <a:r>
              <a:rPr lang="en-AU" b="1" dirty="0" smtClean="0">
                <a:solidFill>
                  <a:srgbClr val="086BA4"/>
                </a:solidFill>
              </a:rPr>
              <a:t>13</a:t>
            </a:r>
            <a:r>
              <a:rPr lang="en-AU" b="1" baseline="30000" dirty="0" smtClean="0">
                <a:solidFill>
                  <a:srgbClr val="086BA4"/>
                </a:solidFill>
              </a:rPr>
              <a:t>th</a:t>
            </a:r>
            <a:r>
              <a:rPr lang="en-AU" b="1" dirty="0" smtClean="0">
                <a:solidFill>
                  <a:srgbClr val="086BA4"/>
                </a:solidFill>
              </a:rPr>
              <a:t> Sabbath</a:t>
            </a:r>
            <a:endParaRPr lang="en-AU" b="1" dirty="0">
              <a:solidFill>
                <a:srgbClr val="086BA4"/>
              </a:solidFill>
            </a:endParaRPr>
          </a:p>
        </p:txBody>
      </p:sp>
    </p:spTree>
    <p:extLst>
      <p:ext uri="{BB962C8B-B14F-4D97-AF65-F5344CB8AC3E}">
        <p14:creationId xmlns:p14="http://schemas.microsoft.com/office/powerpoint/2010/main" val="4240481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i="1" dirty="0"/>
              <a:t>Last week: Armi, a missionary teaching children at a jungle mission school in Papua, Indonesia, made an eight-hour trek up a mountain to visit a single mother who hadn’t walked after falling out of a tree seven years earlier. He and a missionary friend told the mother that her only hope was in Jesus, the Master Physician. Then Armi and his friend prayed for a cell-phone signal. They desperately needed medical advice on how to treat the mother’s leg. But they were in the middle of a mountainous jungle and hadn’t received a cellphone signal in months</a:t>
            </a:r>
            <a:r>
              <a:rPr lang="en-US" i="1" dirty="0" smtClean="0"/>
              <a:t>.</a:t>
            </a:r>
          </a:p>
          <a:p>
            <a:pPr indent="361950"/>
            <a:endParaRPr lang="en-US" i="1" dirty="0"/>
          </a:p>
          <a:p>
            <a:pPr indent="361950"/>
            <a:r>
              <a:rPr lang="en-US" dirty="0"/>
              <a:t>Then a miracle happened. Just a few </a:t>
            </a:r>
            <a:r>
              <a:rPr lang="en-US" dirty="0" smtClean="0"/>
              <a:t>days after </a:t>
            </a:r>
            <a:r>
              <a:rPr lang="en-US" dirty="0"/>
              <a:t>visiting the mother, Armi’s phone rang while he and his friend were visiting another far-off place in Papua, Indonesia. At first, Armi thought it was his phone alarm and ignored it. But the phone kept ringing, so he pulled it out of his pocket and saw that he had received an email. That meant that he had a cell-phone connection</a:t>
            </a:r>
            <a:r>
              <a:rPr lang="en-US" dirty="0" smtClean="0"/>
              <a:t>.</a:t>
            </a:r>
          </a:p>
          <a:p>
            <a:pPr indent="361950"/>
            <a:endParaRPr lang="en-US" dirty="0"/>
          </a:p>
          <a:p>
            <a:pPr indent="361950"/>
            <a:r>
              <a:rPr lang="en-US" dirty="0"/>
              <a:t>Armi immediately bowed his head and prayed, “Lord, thank You, thank You! Please help me to call the right person for information on how to treat this mother</a:t>
            </a:r>
            <a:r>
              <a:rPr lang="en-US" dirty="0" smtClean="0"/>
              <a:t>.”</a:t>
            </a:r>
          </a:p>
          <a:p>
            <a:pPr indent="361950"/>
            <a:endParaRPr lang="en-US" dirty="0"/>
          </a:p>
          <a:p>
            <a:pPr indent="361950"/>
            <a:r>
              <a:rPr lang="en-US" dirty="0"/>
              <a:t>Armi quickly scrolled through his phone contacts, worried that the cell-phone signal might disappear. Then he found a friend who was a nurse, and he called her</a:t>
            </a:r>
            <a:r>
              <a:rPr lang="en-US" dirty="0" smtClean="0"/>
              <a:t>.</a:t>
            </a:r>
          </a:p>
          <a:p>
            <a:pPr indent="361950"/>
            <a:endParaRPr lang="en-US" dirty="0"/>
          </a:p>
          <a:p>
            <a:pPr indent="361950"/>
            <a:r>
              <a:rPr lang="en-US" dirty="0"/>
              <a:t>The call went through</a:t>
            </a:r>
            <a:r>
              <a:rPr lang="en-US" dirty="0" smtClean="0"/>
              <a:t>!</a:t>
            </a:r>
          </a:p>
          <a:p>
            <a:pPr indent="361950"/>
            <a:endParaRPr lang="en-US" dirty="0"/>
          </a:p>
          <a:p>
            <a:pPr indent="361950"/>
            <a:r>
              <a:rPr lang="en-US" dirty="0"/>
              <a:t>Armi described the situation, and the nurse offered advice on how to clean the wound on the mother’s right knee. She also suggested that Armi take anti-infection antibiotics that he had in his mountain home and give the pills to the mother</a:t>
            </a:r>
            <a:r>
              <a:rPr lang="en-US" dirty="0" smtClean="0"/>
              <a:t>.</a:t>
            </a:r>
          </a:p>
          <a:p>
            <a:pPr indent="361950"/>
            <a:endParaRPr lang="en-US" dirty="0"/>
          </a:p>
        </p:txBody>
      </p:sp>
    </p:spTree>
    <p:extLst>
      <p:ext uri="{BB962C8B-B14F-4D97-AF65-F5344CB8AC3E}">
        <p14:creationId xmlns:p14="http://schemas.microsoft.com/office/powerpoint/2010/main" val="2253775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dirty="0"/>
              <a:t>The phone call lasted only two minutes. Then the signal disappeared. But it was enough time to receive the precious advice.</a:t>
            </a:r>
          </a:p>
          <a:p>
            <a:pPr indent="361950"/>
            <a:endParaRPr lang="en-US" dirty="0"/>
          </a:p>
          <a:p>
            <a:pPr indent="361950"/>
            <a:r>
              <a:rPr lang="en-US" dirty="0"/>
              <a:t>For the next two months, Armi and his friend visited the mother in her grass hut every week. Every time, they cleaned the wound and gave her antibiotics against the infection that had caused her knee to swell. They urged her to pray regularly.</a:t>
            </a:r>
          </a:p>
          <a:p>
            <a:pPr indent="361950"/>
            <a:endParaRPr lang="en-US" dirty="0"/>
          </a:p>
          <a:p>
            <a:pPr indent="361950"/>
            <a:r>
              <a:rPr lang="en-US" dirty="0"/>
              <a:t>“Who should I pray to?” she asked the first time.</a:t>
            </a:r>
          </a:p>
          <a:p>
            <a:pPr indent="361950"/>
            <a:endParaRPr lang="en-US" dirty="0"/>
          </a:p>
          <a:p>
            <a:pPr indent="361950"/>
            <a:r>
              <a:rPr lang="en-US" dirty="0"/>
              <a:t>“Pray to the One whose name is Jesus,” Armi replied.</a:t>
            </a:r>
          </a:p>
          <a:p>
            <a:pPr indent="361950"/>
            <a:endParaRPr lang="en-US" dirty="0"/>
          </a:p>
          <a:p>
            <a:pPr indent="361950"/>
            <a:r>
              <a:rPr lang="en-US" dirty="0"/>
              <a:t>She was not familiar with Jesus, and Armi introduced her to Him through Bible stories. As he cleaned her wound, he spoke about </a:t>
            </a:r>
            <a:r>
              <a:rPr lang="en-US" dirty="0"/>
              <a:t>how Jesus had healed the sick and gave sight to the blind. Neighbors came to watch, and they listened to the stories</a:t>
            </a:r>
            <a:r>
              <a:rPr lang="en-US" dirty="0" smtClean="0"/>
              <a:t>.</a:t>
            </a:r>
          </a:p>
          <a:p>
            <a:pPr indent="361950"/>
            <a:endParaRPr lang="en-US" dirty="0"/>
          </a:p>
          <a:p>
            <a:pPr indent="361950"/>
            <a:r>
              <a:rPr lang="en-US" dirty="0"/>
              <a:t>As the weeks passed, the swelling slowly went down and the wound healed. Armi and his friend gave thanks to God. Everything that was happening was beyond their medical skills</a:t>
            </a:r>
            <a:r>
              <a:rPr lang="en-US" dirty="0" smtClean="0"/>
              <a:t>.</a:t>
            </a:r>
          </a:p>
          <a:p>
            <a:pPr indent="361950"/>
            <a:endParaRPr lang="en-US" dirty="0"/>
          </a:p>
          <a:p>
            <a:pPr indent="361950"/>
            <a:r>
              <a:rPr lang="en-US" dirty="0"/>
              <a:t>Then the two missionaries had commitments in other parts of Papua and weren’t able to visit the mother for a month. But they sent healthy food and natural remedies to her with the assistance of the children whom they were teaching at the jungle mission school</a:t>
            </a:r>
            <a:r>
              <a:rPr lang="en-US" dirty="0" smtClean="0"/>
              <a:t>.</a:t>
            </a:r>
          </a:p>
          <a:p>
            <a:pPr indent="361950"/>
            <a:endParaRPr lang="en-US" dirty="0"/>
          </a:p>
        </p:txBody>
      </p:sp>
    </p:spTree>
    <p:extLst>
      <p:ext uri="{BB962C8B-B14F-4D97-AF65-F5344CB8AC3E}">
        <p14:creationId xmlns:p14="http://schemas.microsoft.com/office/powerpoint/2010/main" val="2601531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dirty="0"/>
              <a:t>When the missionaries finally managed to hike the eight hours to her village again, they found her standing outside her grass hut. Armi started to cry. He couldn’t believe his eyes. The mother who hadn’t been able to walk for seven years was standing with the aid of a walking stick outside her hut. As he and his friend drew closer, she used the walking stick to take halting steps toward them.</a:t>
            </a:r>
          </a:p>
          <a:p>
            <a:pPr indent="361950"/>
            <a:endParaRPr lang="en-US" dirty="0"/>
          </a:p>
          <a:p>
            <a:pPr indent="361950"/>
            <a:r>
              <a:rPr lang="en-US" dirty="0"/>
              <a:t>Then Armi’s friend began to cry. “How can this be?” he said.</a:t>
            </a:r>
          </a:p>
          <a:p>
            <a:pPr indent="361950"/>
            <a:endParaRPr lang="en-US" dirty="0"/>
          </a:p>
          <a:p>
            <a:pPr indent="361950"/>
            <a:r>
              <a:rPr lang="en-US" dirty="0"/>
              <a:t>The three sat down inside the hut. The mother’s face shone with joy and health as she spoke. “I kept praying, and the pain went away,” she said, using hand gestures to help them understand her dialect. “I believe that it’s because of Jesus. Even though I don’t understand who He is, I’m grateful that you have brought Him into my life.”</a:t>
            </a:r>
          </a:p>
          <a:p>
            <a:pPr indent="361950"/>
            <a:endParaRPr lang="en-US" dirty="0"/>
          </a:p>
          <a:p>
            <a:pPr indent="361950"/>
            <a:r>
              <a:rPr lang="en-US" dirty="0"/>
              <a:t>“This is not the end,” Armi replied. “If you believe that Jesus has healed you, you must continue to believe and obey Him.”</a:t>
            </a:r>
          </a:p>
          <a:p>
            <a:pPr indent="361950"/>
            <a:endParaRPr lang="en-US" dirty="0"/>
          </a:p>
          <a:p>
            <a:pPr indent="361950"/>
            <a:r>
              <a:rPr lang="en-US" dirty="0"/>
              <a:t>Another month passed, and the mother was able to walk without the walking stick. She wasn’t completely healed, but she could resume her normal activities at home and in the field where she grew crops.</a:t>
            </a:r>
          </a:p>
          <a:p>
            <a:pPr indent="361950"/>
            <a:endParaRPr lang="en-US" dirty="0"/>
          </a:p>
          <a:p>
            <a:pPr indent="361950"/>
            <a:r>
              <a:rPr lang="en-US" dirty="0"/>
              <a:t>The neighbors were astounded. They began to pray to Jesus with her.</a:t>
            </a:r>
          </a:p>
          <a:p>
            <a:pPr indent="361950"/>
            <a:endParaRPr lang="en-US" dirty="0"/>
          </a:p>
          <a:p>
            <a:pPr indent="361950"/>
            <a:r>
              <a:rPr lang="en-US" dirty="0"/>
              <a:t>Shortly before Armi finished his time as a missionary in Papua, he met with the mother one last time. She confided that she no longer felt at peace with her traditional </a:t>
            </a:r>
            <a:r>
              <a:rPr lang="en-US" dirty="0"/>
              <a:t>way of worship</a:t>
            </a:r>
            <a:r>
              <a:rPr lang="en-US" dirty="0" smtClean="0"/>
              <a:t>.</a:t>
            </a:r>
          </a:p>
          <a:p>
            <a:pPr indent="361950"/>
            <a:endParaRPr lang="en-US" dirty="0"/>
          </a:p>
        </p:txBody>
      </p:sp>
    </p:spTree>
    <p:extLst>
      <p:ext uri="{BB962C8B-B14F-4D97-AF65-F5344CB8AC3E}">
        <p14:creationId xmlns:p14="http://schemas.microsoft.com/office/powerpoint/2010/main" val="841863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6186309"/>
          </a:xfrm>
          <a:prstGeom prst="rect">
            <a:avLst/>
          </a:prstGeom>
        </p:spPr>
        <p:txBody>
          <a:bodyPr wrap="square">
            <a:spAutoFit/>
          </a:bodyPr>
          <a:lstStyle/>
          <a:p>
            <a:pPr indent="361950"/>
            <a:r>
              <a:rPr lang="en-US" dirty="0"/>
              <a:t>“May I join your worship?” she asked.</a:t>
            </a:r>
          </a:p>
          <a:p>
            <a:pPr indent="361950"/>
            <a:endParaRPr lang="en-US" dirty="0"/>
          </a:p>
          <a:p>
            <a:pPr indent="361950"/>
            <a:r>
              <a:rPr lang="en-US" dirty="0"/>
              <a:t>“You’re very welcome, Mom,” Armi replied. “But our church is so far away. How will you be able to walk eight hours?”</a:t>
            </a:r>
          </a:p>
          <a:p>
            <a:pPr indent="361950"/>
            <a:endParaRPr lang="en-US" dirty="0"/>
          </a:p>
          <a:p>
            <a:pPr indent="361950"/>
            <a:r>
              <a:rPr lang="en-US" dirty="0"/>
              <a:t>“Jesus is the One who healed me,” she said. “I have to worship Him. He has helped me to walk again, and I will walk to church to worship Him.”</a:t>
            </a:r>
          </a:p>
          <a:p>
            <a:pPr indent="361950"/>
            <a:endParaRPr lang="en-US" dirty="0"/>
          </a:p>
          <a:p>
            <a:pPr indent="361950"/>
            <a:r>
              <a:rPr lang="en-US" dirty="0"/>
              <a:t>The mother made the long walk, and she attended worship services every Sabbath after that. She also sent all four of her children to the jungle mission school.</a:t>
            </a:r>
          </a:p>
          <a:p>
            <a:pPr indent="361950"/>
            <a:endParaRPr lang="en-US" dirty="0"/>
          </a:p>
          <a:p>
            <a:pPr indent="361950"/>
            <a:r>
              <a:rPr lang="en-US" dirty="0"/>
              <a:t>To Armi’s surprise, not only did her children come to the school but so did all the other children from her village. The neighbors had witnessed the power of Jesus, and they wanted their children to know Him, too. “Things that are impossible for me are not impossible for God,” Armi said. “I pray that the mother will remain faithful.” </a:t>
            </a:r>
          </a:p>
          <a:p>
            <a:pPr indent="361950"/>
            <a:endParaRPr lang="en-US" dirty="0"/>
          </a:p>
          <a:p>
            <a:pPr indent="361950"/>
            <a:r>
              <a:rPr lang="en-US" dirty="0"/>
              <a:t>Part of today’s Thirteenth Sabbath Offering will go to Papua to help construct classrooms, an administrative building, a library, and an auditorium for Papua Adventist Theology College. The college moved to Nabire after its campus was destroyed in a flood in another part of Papua in 2019. Currently, students meet in borrowed classrooms from an Adventist academy. Today’s Thirteenth Sabbath Offering also will support two projects in Myanmar — a preschool and a center of influence — and a health clinic in Brunei. Thank you for your generous offering.</a:t>
            </a:r>
          </a:p>
          <a:p>
            <a:pPr indent="361950"/>
            <a:endParaRPr lang="en-US" dirty="0"/>
          </a:p>
          <a:p>
            <a:pPr indent="361950" algn="r"/>
            <a:r>
              <a:rPr lang="en-US" dirty="0"/>
              <a:t>By Andrew McChesney </a:t>
            </a:r>
            <a:endParaRPr lang="en-US" dirty="0"/>
          </a:p>
        </p:txBody>
      </p:sp>
    </p:spTree>
    <p:extLst>
      <p:ext uri="{BB962C8B-B14F-4D97-AF65-F5344CB8AC3E}">
        <p14:creationId xmlns:p14="http://schemas.microsoft.com/office/powerpoint/2010/main" val="28679608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400" y="285552"/>
            <a:ext cx="11633200" cy="6186309"/>
          </a:xfrm>
          <a:prstGeom prst="rect">
            <a:avLst/>
          </a:prstGeom>
        </p:spPr>
        <p:txBody>
          <a:bodyPr wrap="square">
            <a:spAutoFit/>
          </a:bodyPr>
          <a:lstStyle/>
          <a:p>
            <a:pPr indent="361950"/>
            <a:r>
              <a:rPr lang="en-US" i="1" dirty="0">
                <a:latin typeface="Times New Roman" panose="02020603050405020304" pitchFamily="18" charset="0"/>
                <a:cs typeface="Times New Roman" panose="02020603050405020304" pitchFamily="18" charset="0"/>
              </a:rPr>
              <a:t>Editor’s note: Today’s mission story is about a man in Thailand whose life was touched by two Thirteenth Sabbath Offerings that were collected 27 years apart</a:t>
            </a:r>
            <a:r>
              <a:rPr lang="en-US" i="1" dirty="0" smtClean="0">
                <a:latin typeface="Times New Roman" panose="02020603050405020304" pitchFamily="18" charset="0"/>
                <a:cs typeface="Times New Roman" panose="02020603050405020304" pitchFamily="18" charset="0"/>
              </a:rPr>
              <a:t>.</a:t>
            </a:r>
          </a:p>
          <a:p>
            <a:pPr indent="361950"/>
            <a:endParaRPr lang="en-US" i="1"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AU" dirty="0" smtClean="0"/>
              <a:t>SOO-RA-</a:t>
            </a:r>
            <a:r>
              <a:rPr lang="en-AU" dirty="0" err="1" smtClean="0"/>
              <a:t>chet</a:t>
            </a:r>
            <a:r>
              <a:rPr lang="en-US" dirty="0" smtClean="0">
                <a:latin typeface="Times New Roman" panose="02020603050405020304" pitchFamily="18" charset="0"/>
                <a:cs typeface="Times New Roman" panose="02020603050405020304" pitchFamily="18" charset="0"/>
              </a:rPr>
              <a:t>] arrived </a:t>
            </a:r>
            <a:r>
              <a:rPr lang="en-US" dirty="0">
                <a:latin typeface="Times New Roman" panose="02020603050405020304" pitchFamily="18" charset="0"/>
                <a:cs typeface="Times New Roman" panose="02020603050405020304" pitchFamily="18" charset="0"/>
              </a:rPr>
              <a:t>at a </a:t>
            </a:r>
            <a:r>
              <a:rPr lang="en-US" dirty="0" smtClean="0">
                <a:latin typeface="Times New Roman" panose="02020603050405020304" pitchFamily="18" charset="0"/>
                <a:cs typeface="Times New Roman" panose="02020603050405020304" pitchFamily="18" charset="0"/>
              </a:rPr>
              <a:t>Seventh-day Adventist </a:t>
            </a:r>
            <a:r>
              <a:rPr lang="en-US" dirty="0">
                <a:latin typeface="Times New Roman" panose="02020603050405020304" pitchFamily="18" charset="0"/>
                <a:cs typeface="Times New Roman" panose="02020603050405020304" pitchFamily="18" charset="0"/>
              </a:rPr>
              <a:t>high school in Thailand with a promise. He told himself, “I’ll stay in the dorm, but I’ll never change my religion</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had been raised in a non-Christian world religion. The majority of Thailand’s population belonged to the same religion. He chose the school because it had a dormitory for students who were far from home. He lived more than 600 miles (1,000 kilometers) away in northern Thailand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At the Adventist school,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was fascinated by world civilization class. In Bible class, he was astonished to hear a prophecy about the rise and fall of major world civilizations in the book of Daniel. He wondered, “How do I harmonize the information about world civilizations that I’m hearing in these two classes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Around the same time, he noticed headlines in newspapers about the 1967 Six-Day War, which had recently ended with Israel defeating neighboring Arab countries. He wondered how Israel, a small country established in 1948, could defeat larger and much older neighbors. He wondered about the origin of the Jewish people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“Is this the same Israel as in the Bible that we are studying in Bible class?” he thought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searched for more information and found a book about the Jewish people written by a Thai philosopher. The author, who like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wasn’t a Christian, recorded Israel’s history over several thousand years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4925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285552"/>
            <a:ext cx="11620500" cy="5909310"/>
          </a:xfrm>
          <a:prstGeom prst="rect">
            <a:avLst/>
          </a:prstGeom>
        </p:spPr>
        <p:txBody>
          <a:bodyPr wrap="square">
            <a:spAutoFit/>
          </a:bodyPr>
          <a:lstStyle/>
          <a:p>
            <a:pPr indent="361950"/>
            <a:r>
              <a:rPr lang="en-US" dirty="0" err="1" smtClean="0">
                <a:latin typeface="Times New Roman" panose="02020603050405020304" pitchFamily="18" charset="0"/>
                <a:cs typeface="Times New Roman" panose="02020603050405020304" pitchFamily="18" charset="0"/>
              </a:rPr>
              <a:t>Surachet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thought about his own family’s religion and wondered, “Is the God of Israel the true God?”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Reading the Bible, he learned that the God of Israel had pleaded with His people thousands of years ago not to bow down to images of stone and wood. </a:t>
            </a:r>
            <a:r>
              <a:rPr lang="en-US" dirty="0" err="1">
                <a:latin typeface="Times New Roman" panose="02020603050405020304" pitchFamily="18" charset="0"/>
                <a:cs typeface="Times New Roman" panose="02020603050405020304" pitchFamily="18" charset="0"/>
              </a:rPr>
              <a:t>Surachet’s</a:t>
            </a:r>
            <a:r>
              <a:rPr lang="en-US" dirty="0">
                <a:latin typeface="Times New Roman" panose="02020603050405020304" pitchFamily="18" charset="0"/>
                <a:cs typeface="Times New Roman" panose="02020603050405020304" pitchFamily="18" charset="0"/>
              </a:rPr>
              <a:t> religion bowed down to images of stone and wood.</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He learned that the Bible taught that the God of Israel was the only living God not formed by human hands. Jeremiah 10:10 says, “But the Lord is the true God; He is the living God and the everlasting King” (</a:t>
            </a:r>
            <a:r>
              <a:rPr lang="en-US" dirty="0" err="1">
                <a:latin typeface="Times New Roman" panose="02020603050405020304" pitchFamily="18" charset="0"/>
                <a:cs typeface="Times New Roman" panose="02020603050405020304" pitchFamily="18" charset="0"/>
              </a:rPr>
              <a:t>NKJV</a:t>
            </a:r>
            <a:r>
              <a:rPr lang="en-US" dirty="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signed up for Bible lessons from the Voice of Prophecy. At the time, the Voice of Prophecy had a flourishing presence in Thailand after receiving a building in Thailand’s capital, Bangkok, with the help of a Thirteenth Sabbath Offering several years earlier in 1961.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finished the Bible studies in just a week and decided to give his </a:t>
            </a:r>
            <a:r>
              <a:rPr lang="en-US" dirty="0">
                <a:latin typeface="Times New Roman" panose="02020603050405020304" pitchFamily="18" charset="0"/>
                <a:cs typeface="Times New Roman" panose="02020603050405020304" pitchFamily="18" charset="0"/>
              </a:rPr>
              <a:t>heart to the true and living God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His father was furious when </a:t>
            </a:r>
            <a:r>
              <a:rPr lang="en-US" dirty="0" err="1" smtClean="0">
                <a:latin typeface="Times New Roman" panose="02020603050405020304" pitchFamily="18" charset="0"/>
                <a:cs typeface="Times New Roman" panose="02020603050405020304" pitchFamily="18" charset="0"/>
              </a:rPr>
              <a:t>Surachet</a:t>
            </a:r>
            <a:r>
              <a:rPr lang="en-US" dirty="0" smtClean="0">
                <a:latin typeface="Times New Roman" panose="02020603050405020304" pitchFamily="18" charset="0"/>
                <a:cs typeface="Times New Roman" panose="02020603050405020304" pitchFamily="18" charset="0"/>
              </a:rPr>
              <a:t> asked </a:t>
            </a:r>
            <a:r>
              <a:rPr lang="en-US" dirty="0">
                <a:latin typeface="Times New Roman" panose="02020603050405020304" pitchFamily="18" charset="0"/>
                <a:cs typeface="Times New Roman" panose="02020603050405020304" pitchFamily="18" charset="0"/>
              </a:rPr>
              <a:t>for permission to be baptized. “If </a:t>
            </a:r>
            <a:r>
              <a:rPr lang="en-US" dirty="0" smtClean="0">
                <a:latin typeface="Times New Roman" panose="02020603050405020304" pitchFamily="18" charset="0"/>
                <a:cs typeface="Times New Roman" panose="02020603050405020304" pitchFamily="18" charset="0"/>
              </a:rPr>
              <a:t>you want </a:t>
            </a:r>
            <a:r>
              <a:rPr lang="en-US" dirty="0">
                <a:latin typeface="Times New Roman" panose="02020603050405020304" pitchFamily="18" charset="0"/>
                <a:cs typeface="Times New Roman" panose="02020603050405020304" pitchFamily="18" charset="0"/>
              </a:rPr>
              <a:t>to be a Christian, go to the Christians</a:t>
            </a:r>
            <a:r>
              <a:rPr lang="en-US" dirty="0" smtClean="0">
                <a:latin typeface="Times New Roman" panose="02020603050405020304" pitchFamily="18" charset="0"/>
                <a:cs typeface="Times New Roman" panose="02020603050405020304" pitchFamily="18" charset="0"/>
              </a:rPr>
              <a:t>,” he </a:t>
            </a:r>
            <a:r>
              <a:rPr lang="en-US" dirty="0">
                <a:latin typeface="Times New Roman" panose="02020603050405020304" pitchFamily="18" charset="0"/>
                <a:cs typeface="Times New Roman" panose="02020603050405020304" pitchFamily="18" charset="0"/>
              </a:rPr>
              <a:t>said. “You don’t have to come back home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said he would come back if </a:t>
            </a:r>
            <a:r>
              <a:rPr lang="en-US" dirty="0" smtClean="0">
                <a:latin typeface="Times New Roman" panose="02020603050405020304" pitchFamily="18" charset="0"/>
                <a:cs typeface="Times New Roman" panose="02020603050405020304" pitchFamily="18" charset="0"/>
              </a:rPr>
              <a:t>his life </a:t>
            </a:r>
            <a:r>
              <a:rPr lang="en-US" dirty="0">
                <a:latin typeface="Times New Roman" panose="02020603050405020304" pitchFamily="18" charset="0"/>
                <a:cs typeface="Times New Roman" panose="02020603050405020304" pitchFamily="18" charset="0"/>
              </a:rPr>
              <a:t>didn’t improve under the living </a:t>
            </a:r>
            <a:r>
              <a:rPr lang="en-US" dirty="0" smtClean="0">
                <a:latin typeface="Times New Roman" panose="02020603050405020304" pitchFamily="18" charset="0"/>
                <a:cs typeface="Times New Roman" panose="02020603050405020304" pitchFamily="18" charset="0"/>
              </a:rPr>
              <a:t>God. </a:t>
            </a:r>
            <a:r>
              <a:rPr lang="en-US" dirty="0" err="1" smtClean="0">
                <a:latin typeface="Times New Roman" panose="02020603050405020304" pitchFamily="18" charset="0"/>
                <a:cs typeface="Times New Roman" panose="02020603050405020304" pitchFamily="18" charset="0"/>
              </a:rPr>
              <a:t>Surachet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has no regrets. He went on </a:t>
            </a:r>
            <a:r>
              <a:rPr lang="en-US" dirty="0" smtClean="0">
                <a:latin typeface="Times New Roman" panose="02020603050405020304" pitchFamily="18" charset="0"/>
                <a:cs typeface="Times New Roman" panose="02020603050405020304" pitchFamily="18" charset="0"/>
              </a:rPr>
              <a:t>to earn </a:t>
            </a:r>
            <a:r>
              <a:rPr lang="en-US" dirty="0">
                <a:latin typeface="Times New Roman" panose="02020603050405020304" pitchFamily="18" charset="0"/>
                <a:cs typeface="Times New Roman" panose="02020603050405020304" pitchFamily="18" charset="0"/>
              </a:rPr>
              <a:t>bachelor’s and master’s degrees </a:t>
            </a:r>
            <a:r>
              <a:rPr lang="en-US" dirty="0" smtClean="0">
                <a:latin typeface="Times New Roman" panose="02020603050405020304" pitchFamily="18" charset="0"/>
                <a:cs typeface="Times New Roman" panose="02020603050405020304" pitchFamily="18" charset="0"/>
              </a:rPr>
              <a:t>in theology </a:t>
            </a:r>
            <a:r>
              <a:rPr lang="en-US" dirty="0">
                <a:latin typeface="Times New Roman" panose="02020603050405020304" pitchFamily="18" charset="0"/>
                <a:cs typeface="Times New Roman" panose="02020603050405020304" pitchFamily="18" charset="0"/>
              </a:rPr>
              <a:t>and a doctorate in missiology. </a:t>
            </a:r>
            <a:r>
              <a:rPr lang="en-US" dirty="0" smtClean="0">
                <a:latin typeface="Times New Roman" panose="02020603050405020304" pitchFamily="18" charset="0"/>
                <a:cs typeface="Times New Roman" panose="02020603050405020304" pitchFamily="18" charset="0"/>
              </a:rPr>
              <a:t>He has </a:t>
            </a:r>
            <a:r>
              <a:rPr lang="en-US" dirty="0">
                <a:latin typeface="Times New Roman" panose="02020603050405020304" pitchFamily="18" charset="0"/>
                <a:cs typeface="Times New Roman" panose="02020603050405020304" pitchFamily="18" charset="0"/>
              </a:rPr>
              <a:t>worked as a pastor, </a:t>
            </a:r>
            <a:r>
              <a:rPr lang="en-US" dirty="0" smtClean="0">
                <a:latin typeface="Times New Roman" panose="02020603050405020304" pitchFamily="18" charset="0"/>
                <a:cs typeface="Times New Roman" panose="02020603050405020304" pitchFamily="18" charset="0"/>
              </a:rPr>
              <a:t>communication director </a:t>
            </a:r>
            <a:r>
              <a:rPr lang="en-US" dirty="0">
                <a:latin typeface="Times New Roman" panose="02020603050405020304" pitchFamily="18" charset="0"/>
                <a:cs typeface="Times New Roman" panose="02020603050405020304" pitchFamily="18" charset="0"/>
              </a:rPr>
              <a:t>for the Adventist Church </a:t>
            </a:r>
            <a:r>
              <a:rPr lang="en-US" dirty="0" smtClean="0">
                <a:latin typeface="Times New Roman" panose="02020603050405020304" pitchFamily="18" charset="0"/>
                <a:cs typeface="Times New Roman" panose="02020603050405020304" pitchFamily="18" charset="0"/>
              </a:rPr>
              <a:t>in Thailand</a:t>
            </a:r>
            <a:r>
              <a:rPr lang="en-US" dirty="0">
                <a:latin typeface="Times New Roman" panose="02020603050405020304" pitchFamily="18" charset="0"/>
                <a:cs typeface="Times New Roman" panose="02020603050405020304" pitchFamily="18" charset="0"/>
              </a:rPr>
              <a:t>, and regional director for </a:t>
            </a:r>
            <a:r>
              <a:rPr lang="en-US" dirty="0" smtClean="0">
                <a:latin typeface="Times New Roman" panose="02020603050405020304" pitchFamily="18" charset="0"/>
                <a:cs typeface="Times New Roman" panose="02020603050405020304" pitchFamily="18" charset="0"/>
              </a:rPr>
              <a:t>Adventist World </a:t>
            </a:r>
            <a:r>
              <a:rPr lang="en-US" dirty="0">
                <a:latin typeface="Times New Roman" panose="02020603050405020304" pitchFamily="18" charset="0"/>
                <a:cs typeface="Times New Roman" panose="02020603050405020304" pitchFamily="18" charset="0"/>
              </a:rPr>
              <a:t>Radio. His desire is to teach </a:t>
            </a:r>
            <a:r>
              <a:rPr lang="en-US" dirty="0" smtClean="0">
                <a:latin typeface="Times New Roman" panose="02020603050405020304" pitchFamily="18" charset="0"/>
                <a:cs typeface="Times New Roman" panose="02020603050405020304" pitchFamily="18" charset="0"/>
              </a:rPr>
              <a:t>others about </a:t>
            </a:r>
            <a:r>
              <a:rPr lang="en-US" dirty="0">
                <a:latin typeface="Times New Roman" panose="02020603050405020304" pitchFamily="18" charset="0"/>
                <a:cs typeface="Times New Roman" panose="02020603050405020304" pitchFamily="18" charset="0"/>
              </a:rPr>
              <a:t>the living God. Today, he is teaching </a:t>
            </a:r>
            <a:r>
              <a:rPr lang="en-US" dirty="0" smtClean="0">
                <a:latin typeface="Times New Roman" panose="02020603050405020304" pitchFamily="18" charset="0"/>
                <a:cs typeface="Times New Roman" panose="02020603050405020304" pitchFamily="18" charset="0"/>
              </a:rPr>
              <a:t>at Asia-Pacific </a:t>
            </a:r>
            <a:r>
              <a:rPr lang="en-US" dirty="0">
                <a:latin typeface="Times New Roman" panose="02020603050405020304" pitchFamily="18" charset="0"/>
                <a:cs typeface="Times New Roman" panose="02020603050405020304" pitchFamily="18" charset="0"/>
              </a:rPr>
              <a:t>International University, </a:t>
            </a:r>
            <a:r>
              <a:rPr lang="en-US" dirty="0" smtClean="0">
                <a:latin typeface="Times New Roman" panose="02020603050405020304" pitchFamily="18" charset="0"/>
                <a:cs typeface="Times New Roman" panose="02020603050405020304" pitchFamily="18" charset="0"/>
              </a:rPr>
              <a:t>whose campus </a:t>
            </a:r>
            <a:r>
              <a:rPr lang="en-US" dirty="0">
                <a:latin typeface="Times New Roman" panose="02020603050405020304" pitchFamily="18" charset="0"/>
                <a:cs typeface="Times New Roman" panose="02020603050405020304" pitchFamily="18" charset="0"/>
              </a:rPr>
              <a:t>in Thailand was built with the </a:t>
            </a:r>
            <a:r>
              <a:rPr lang="en-US" dirty="0" smtClean="0">
                <a:latin typeface="Times New Roman" panose="02020603050405020304" pitchFamily="18" charset="0"/>
                <a:cs typeface="Times New Roman" panose="02020603050405020304" pitchFamily="18" charset="0"/>
              </a:rPr>
              <a:t>help of </a:t>
            </a:r>
            <a:r>
              <a:rPr lang="en-US" dirty="0">
                <a:latin typeface="Times New Roman" panose="02020603050405020304" pitchFamily="18" charset="0"/>
                <a:cs typeface="Times New Roman" panose="02020603050405020304" pitchFamily="18" charset="0"/>
              </a:rPr>
              <a:t>a Thirteenth Sabbath Offering in 1988</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47244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444"/>
            <a:ext cx="11493500" cy="4801314"/>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He tells his students that Christianity entered Thailand more than 200 years ago and the Adventist Church arrived when a literature evangelist began to sell books in 1906. But despite a more than 100-year presence, the church’s membership is no more than 16,000 people, or only 0.02 percent of Thailand’s population of 71 million. “This is one of the most difficult countries in the world,”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said. “In some places, Satan is doing his work through resistance and opposition. But here, Christianity is welcome but cultural belief in satanic agencies is strong. We are not fighting against flesh and blood. We are fighting with evil spirits. We are fighting with Satan himself. We need more workers in Thailand.” </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Thank </a:t>
            </a:r>
            <a:r>
              <a:rPr lang="en-US" dirty="0">
                <a:latin typeface="Times New Roman" panose="02020603050405020304" pitchFamily="18" charset="0"/>
                <a:cs typeface="Times New Roman" panose="02020603050405020304" pitchFamily="18" charset="0"/>
              </a:rPr>
              <a:t>you for your faithful Thirteenth Sabbath Offerings that have had a major impact on the lives of people like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Insom</a:t>
            </a:r>
            <a:r>
              <a:rPr lang="en-US" dirty="0">
                <a:latin typeface="Times New Roman" panose="02020603050405020304" pitchFamily="18" charset="0"/>
                <a:cs typeface="Times New Roman" panose="02020603050405020304" pitchFamily="18" charset="0"/>
              </a:rPr>
              <a:t>. Asia-Pacific International University, where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teaches, has provided a Christian education to thousands of students since a 1988 Thirteenth Sabbath Offering helped build its campus. Every year, students from non-Christian homes are baptized at the university. The Voice of Prophecy building, which opened in Bangkok with the help of a 1961 Thirteenth Sabbath Offering, has since been demolished. But other church buildings have taken its place, and its influence continues to reverberate through the lives of </a:t>
            </a:r>
            <a:r>
              <a:rPr lang="en-US" dirty="0" err="1">
                <a:latin typeface="Times New Roman" panose="02020603050405020304" pitchFamily="18" charset="0"/>
                <a:cs typeface="Times New Roman" panose="02020603050405020304" pitchFamily="18" charset="0"/>
              </a:rPr>
              <a:t>Surachet</a:t>
            </a:r>
            <a:r>
              <a:rPr lang="en-US" dirty="0">
                <a:latin typeface="Times New Roman" panose="02020603050405020304" pitchFamily="18" charset="0"/>
                <a:cs typeface="Times New Roman" panose="02020603050405020304" pitchFamily="18" charset="0"/>
              </a:rPr>
              <a:t> and others. Thank you for planning a generous Thirteenth Sabbath Offering on June 28 that, with God’s help, will also have a long-lasting impact.</a:t>
            </a:r>
          </a:p>
          <a:p>
            <a:pPr indent="361950"/>
            <a:endParaRPr lang="en-US"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By Andrew McChesney </a:t>
            </a:r>
            <a:br>
              <a:rPr lang="en-US" dirty="0">
                <a:latin typeface="Times New Roman" panose="02020603050405020304" pitchFamily="18" charset="0"/>
                <a:cs typeface="Times New Roman" panose="02020603050405020304" pitchFamily="18" charset="0"/>
              </a:rPr>
            </a:br>
            <a:endParaRPr lang="en-AU" dirty="0"/>
          </a:p>
        </p:txBody>
      </p:sp>
    </p:spTree>
    <p:extLst>
      <p:ext uri="{BB962C8B-B14F-4D97-AF65-F5344CB8AC3E}">
        <p14:creationId xmlns:p14="http://schemas.microsoft.com/office/powerpoint/2010/main" val="396868991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738188"/>
            <a:ext cx="5157787" cy="563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25739" y="5884144"/>
            <a:ext cx="139390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Renato</a:t>
            </a:r>
            <a:endPar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4" name="Rectangle 13"/>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Missionary or</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Vocationary</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p:cNvSpPr txBox="1"/>
          <p:nvPr/>
        </p:nvSpPr>
        <p:spPr>
          <a:xfrm>
            <a:off x="8483600" y="887413"/>
            <a:ext cx="1524000" cy="369332"/>
          </a:xfrm>
          <a:prstGeom prst="rect">
            <a:avLst/>
          </a:prstGeom>
          <a:noFill/>
        </p:spPr>
        <p:txBody>
          <a:bodyPr wrap="square" rtlCol="0">
            <a:spAutoFit/>
          </a:bodyPr>
          <a:lstStyle/>
          <a:p>
            <a:r>
              <a:rPr lang="en-AU" b="1" dirty="0" smtClean="0"/>
              <a:t>April 19</a:t>
            </a:r>
            <a:endParaRPr lang="en-AU" b="1" dirty="0"/>
          </a:p>
        </p:txBody>
      </p:sp>
      <p:pic>
        <p:nvPicPr>
          <p:cNvPr id="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11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TotalTime>
  <Words>10624</Words>
  <Application>Microsoft Office PowerPoint</Application>
  <PresentationFormat>Custom</PresentationFormat>
  <Paragraphs>574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149</cp:revision>
  <dcterms:created xsi:type="dcterms:W3CDTF">2020-12-19T10:54:30Z</dcterms:created>
  <dcterms:modified xsi:type="dcterms:W3CDTF">2025-02-25T11:30:09Z</dcterms:modified>
</cp:coreProperties>
</file>